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diagrams/data6.xml" ContentType="application/vnd.openxmlformats-officedocument.drawingml.diagramData+xml"/>
  <Override PartName="/ppt/commentAuthors.xml" ContentType="application/vnd.openxmlformats-officedocument.presentationml.commentAuthors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charts/chart7.xml" ContentType="application/vnd.openxmlformats-officedocument.drawingml.char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rawings/drawing3.xml" ContentType="application/vnd.openxmlformats-officedocument.drawingml.chartshape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diagrams/data5.xml" ContentType="application/vnd.openxmlformats-officedocument.drawingml.diagramData+xml"/>
  <Override PartName="/ppt/charts/chart10.xml" ContentType="application/vnd.openxmlformats-officedocument.drawingml.chart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charts/chart4.xml" ContentType="application/vnd.openxmlformats-officedocument.drawingml.chart+xml"/>
  <Override PartName="/ppt/diagrams/colors5.xml" ContentType="application/vnd.openxmlformats-officedocument.drawingml.diagramColors+xml"/>
  <Override PartName="/ppt/diagrams/drawing6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47" r:id="rId2"/>
    <p:sldId id="346" r:id="rId3"/>
    <p:sldId id="343" r:id="rId4"/>
    <p:sldId id="341" r:id="rId5"/>
    <p:sldId id="342" r:id="rId6"/>
    <p:sldId id="352" r:id="rId7"/>
    <p:sldId id="348" r:id="rId8"/>
    <p:sldId id="349" r:id="rId9"/>
    <p:sldId id="353" r:id="rId10"/>
    <p:sldId id="35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48CA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51" autoAdjust="0"/>
    <p:restoredTop sz="94638" autoAdjust="0"/>
  </p:normalViewPr>
  <p:slideViewPr>
    <p:cSldViewPr>
      <p:cViewPr>
        <p:scale>
          <a:sx n="89" d="100"/>
          <a:sy n="89" d="100"/>
        </p:scale>
        <p:origin x="-1032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1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82"/>
    </p:cViewPr>
  </p:sorterViewPr>
  <p:notesViewPr>
    <p:cSldViewPr>
      <p:cViewPr varScale="1">
        <p:scale>
          <a:sx n="52" d="100"/>
          <a:sy n="52" d="100"/>
        </p:scale>
        <p:origin x="-2790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Коечный фонд 275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34997849002753689"/>
          <c:y val="0.16891303868700097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3.3611352849115303E-2"/>
                  <c:y val="-0.22506092218103557"/>
                </c:manualLayout>
              </c:layout>
              <c:showVal val="1"/>
            </c:dLbl>
            <c:dLbl>
              <c:idx val="3"/>
              <c:layout>
                <c:manualLayout>
                  <c:x val="5.0803860454943561E-2"/>
                  <c:y val="-1.2607560351128462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Лист1!$A$2:$A$5</c:f>
              <c:strCache>
                <c:ptCount val="4"/>
                <c:pt idx="0">
                  <c:v>хирургическая койка </c:v>
                </c:pt>
                <c:pt idx="1">
                  <c:v>неврологическая койка</c:v>
                </c:pt>
                <c:pt idx="2">
                  <c:v>токсикологическая койка</c:v>
                </c:pt>
                <c:pt idx="3">
                  <c:v>офтальмологическая койка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237</c:v>
                </c:pt>
                <c:pt idx="1">
                  <c:v>2</c:v>
                </c:pt>
                <c:pt idx="2">
                  <c:v>5</c:v>
                </c:pt>
                <c:pt idx="3">
                  <c:v>31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56146075386242822"/>
          <c:y val="0.33841370613558414"/>
          <c:w val="0.43735314169807732"/>
          <c:h val="0.55012308625902973"/>
        </c:manualLayout>
      </c:layout>
      <c:txPr>
        <a:bodyPr/>
        <a:lstStyle/>
        <a:p>
          <a:pPr>
            <a:defRPr sz="1600"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view3D>
      <c:rAngAx val="1"/>
    </c:view3D>
    <c:plotArea>
      <c:layout>
        <c:manualLayout>
          <c:layoutTarget val="inner"/>
          <c:xMode val="edge"/>
          <c:yMode val="edge"/>
          <c:x val="3.1540997878602615E-2"/>
          <c:y val="0.15042629757487502"/>
          <c:w val="0.93972695604180323"/>
          <c:h val="0.69648688981749973"/>
        </c:manualLayout>
      </c:layout>
      <c:bar3DChart>
        <c:barDir val="col"/>
        <c:grouping val="percentStacked"/>
        <c:ser>
          <c:idx val="0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Общая</c:v>
                </c:pt>
                <c:pt idx="1">
                  <c:v>Младенческая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</c:v>
                </c:pt>
                <c:pt idx="1">
                  <c:v>13</c:v>
                </c:pt>
              </c:numCache>
            </c:numRef>
          </c:val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-1.7777653349757835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29</a:t>
                    </a:r>
                    <a:endParaRPr lang="en-US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21</a:t>
                    </a:r>
                    <a:endParaRPr lang="en-US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Лист1!$A$2:$A$3</c:f>
              <c:strCache>
                <c:ptCount val="2"/>
                <c:pt idx="0">
                  <c:v>Общая</c:v>
                </c:pt>
                <c:pt idx="1">
                  <c:v>Младенческая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29</c:v>
                </c:pt>
                <c:pt idx="1">
                  <c:v>21</c:v>
                </c:pt>
              </c:numCache>
            </c:numRef>
          </c:val>
        </c:ser>
        <c:shape val="box"/>
        <c:axId val="81275520"/>
        <c:axId val="81285504"/>
        <c:axId val="0"/>
      </c:bar3DChart>
      <c:catAx>
        <c:axId val="81275520"/>
        <c:scaling>
          <c:orientation val="minMax"/>
        </c:scaling>
        <c:delete val="1"/>
        <c:axPos val="b"/>
        <c:tickLblPos val="nextTo"/>
        <c:crossAx val="81285504"/>
        <c:crosses val="autoZero"/>
        <c:auto val="1"/>
        <c:lblAlgn val="ctr"/>
        <c:lblOffset val="100"/>
      </c:catAx>
      <c:valAx>
        <c:axId val="81285504"/>
        <c:scaling>
          <c:orientation val="minMax"/>
        </c:scaling>
        <c:delete val="1"/>
        <c:axPos val="l"/>
        <c:numFmt formatCode="0%" sourceLinked="1"/>
        <c:tickLblPos val="none"/>
        <c:crossAx val="812755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9629008970815906E-2"/>
          <c:y val="9.4639681475089258E-4"/>
          <c:w val="0.14950481727692749"/>
          <c:h val="0.19122906211162741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 sz="1800"/>
            </a:pPr>
            <a:r>
              <a:rPr lang="ru-RU" sz="1800"/>
              <a:t>Летальность оперированных по нозологиям 15(14)</a:t>
            </a:r>
          </a:p>
        </c:rich>
      </c:tx>
      <c:layout>
        <c:manualLayout>
          <c:xMode val="edge"/>
          <c:yMode val="edge"/>
          <c:x val="0.13674077184803021"/>
          <c:y val="2.2222066687197291E-2"/>
        </c:manualLayout>
      </c:layout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4.4012414189114044E-2"/>
                  <c:y val="1.3027030431982981E-3"/>
                </c:manualLayout>
              </c:layout>
              <c:tx>
                <c:rich>
                  <a:bodyPr/>
                  <a:lstStyle/>
                  <a:p>
                    <a:r>
                      <a:rPr lang="ru-RU" b="1">
                        <a:latin typeface="Times New Roman" pitchFamily="18" charset="0"/>
                        <a:cs typeface="Times New Roman" pitchFamily="18" charset="0"/>
                      </a:rPr>
                      <a:t>4(1)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0.15299502489694161"/>
                  <c:y val="0.15789274149145677"/>
                </c:manualLayout>
              </c:layout>
              <c:tx>
                <c:rich>
                  <a:bodyPr/>
                  <a:lstStyle/>
                  <a:p>
                    <a:r>
                      <a:rPr lang="ru-RU" b="1">
                        <a:latin typeface="Times New Roman" pitchFamily="18" charset="0"/>
                        <a:cs typeface="Times New Roman" pitchFamily="18" charset="0"/>
                      </a:rPr>
                      <a:t>6(8)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8.810903231888674E-2"/>
                  <c:y val="8.39349622516498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ru-RU" b="1">
                        <a:latin typeface="Times New Roman" pitchFamily="18" charset="0"/>
                        <a:cs typeface="Times New Roman" pitchFamily="18" charset="0"/>
                      </a:rPr>
                      <a:t>(2)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b="1">
                        <a:latin typeface="Times New Roman" pitchFamily="18" charset="0"/>
                        <a:cs typeface="Times New Roman" pitchFamily="18" charset="0"/>
                      </a:rPr>
                      <a:t>1(2)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-2.6246132617992652E-2"/>
                  <c:y val="-2.8011469152738507E-2"/>
                </c:manualLayout>
              </c:layout>
              <c:tx>
                <c:rich>
                  <a:bodyPr/>
                  <a:lstStyle/>
                  <a:p>
                    <a:r>
                      <a:rPr lang="ru-RU" b="1">
                        <a:latin typeface="Times New Roman" pitchFamily="18" charset="0"/>
                        <a:cs typeface="Times New Roman" pitchFamily="18" charset="0"/>
                      </a:rPr>
                      <a:t>0(1)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5"/>
              <c:layout>
                <c:manualLayout>
                  <c:x val="-5.155091660167465E-2"/>
                  <c:y val="-0.10732937418927369"/>
                </c:manualLayout>
              </c:layout>
              <c:tx>
                <c:rich>
                  <a:bodyPr/>
                  <a:lstStyle/>
                  <a:p>
                    <a:r>
                      <a:rPr lang="en-US" b="1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b="1" smtClean="0">
                        <a:latin typeface="Times New Roman" pitchFamily="18" charset="0"/>
                        <a:cs typeface="Times New Roman" pitchFamily="18" charset="0"/>
                      </a:rPr>
                      <a:t>(1)</a:t>
                    </a:r>
                    <a:endParaRPr lang="en-US" b="1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6"/>
              <c:layout>
                <c:manualLayout>
                  <c:x val="4.6045842939296006E-2"/>
                  <c:y val="-9.3048342618774482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b="1" dirty="0" smtClean="0">
                        <a:latin typeface="Times New Roman" pitchFamily="18" charset="0"/>
                        <a:cs typeface="Times New Roman" pitchFamily="18" charset="0"/>
                      </a:rPr>
                      <a:t>(0)</a:t>
                    </a:r>
                    <a:endParaRPr lang="en-US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Сепсис</c:v>
                </c:pt>
                <c:pt idx="1">
                  <c:v>ВПР</c:v>
                </c:pt>
                <c:pt idx="2">
                  <c:v>Травма</c:v>
                </c:pt>
                <c:pt idx="3">
                  <c:v>Гидроцефалия</c:v>
                </c:pt>
                <c:pt idx="4">
                  <c:v>Перитонит</c:v>
                </c:pt>
                <c:pt idx="5">
                  <c:v>ожог</c:v>
                </c:pt>
                <c:pt idx="6">
                  <c:v>новооброзование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</c:v>
                </c:pt>
                <c:pt idx="1">
                  <c:v>8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62585039552283572"/>
          <c:y val="0.31112934759278482"/>
          <c:w val="0.35782303888379435"/>
          <c:h val="0.67538751551461873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 год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до 15 лет</c:v>
                </c:pt>
                <c:pt idx="1">
                  <c:v>до 1 года</c:v>
                </c:pt>
                <c:pt idx="2">
                  <c:v>0-27 суток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</c:v>
                </c:pt>
              </c:strCache>
            </c:strRef>
          </c:tx>
          <c:dLbls>
            <c:showVal val="1"/>
          </c:dLbls>
          <c:cat>
            <c:strRef>
              <c:f>Лист1!$A$2:$A$4</c:f>
              <c:strCache>
                <c:ptCount val="3"/>
                <c:pt idx="0">
                  <c:v>до 15 лет</c:v>
                </c:pt>
                <c:pt idx="1">
                  <c:v>до 1 года</c:v>
                </c:pt>
                <c:pt idx="2">
                  <c:v>0-27 суток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8</c:v>
                </c:pt>
                <c:pt idx="1">
                  <c:v>14</c:v>
                </c:pt>
                <c:pt idx="2">
                  <c:v>7</c:v>
                </c:pt>
              </c:numCache>
            </c:numRef>
          </c:val>
        </c:ser>
        <c:overlap val="100"/>
        <c:axId val="81354752"/>
        <c:axId val="81356288"/>
      </c:barChart>
      <c:catAx>
        <c:axId val="81354752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1356288"/>
        <c:crosses val="autoZero"/>
        <c:auto val="1"/>
        <c:lblAlgn val="ctr"/>
        <c:lblOffset val="100"/>
      </c:catAx>
      <c:valAx>
        <c:axId val="81356288"/>
        <c:scaling>
          <c:orientation val="minMax"/>
        </c:scaling>
        <c:delete val="1"/>
        <c:axPos val="l"/>
        <c:majorGridlines/>
        <c:numFmt formatCode="0%" sourceLinked="1"/>
        <c:tickLblPos val="nextTo"/>
        <c:crossAx val="813547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840166875750192"/>
          <c:y val="0.80383450214464169"/>
          <c:w val="0.22034980271493049"/>
          <c:h val="0.17845673213466476"/>
        </c:manualLayout>
      </c:layout>
      <c:txPr>
        <a:bodyPr/>
        <a:lstStyle/>
        <a:p>
          <a:pPr>
            <a:defRPr sz="1400" b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2019год</c:v>
                </c:pt>
              </c:strCache>
            </c:strRef>
          </c:tx>
          <c:dLbls>
            <c:dLbl>
              <c:idx val="0"/>
              <c:layout>
                <c:manualLayout>
                  <c:x val="6.2377731051782006E-3"/>
                  <c:y val="9.7560825717955685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6.2377731051782006E-3"/>
                  <c:y val="-4.878041285897786E-3"/>
                </c:manualLayout>
              </c:layout>
              <c:showVal val="1"/>
            </c:dLbl>
            <c:dLbl>
              <c:idx val="2"/>
              <c:delete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до 15 лет</c:v>
                </c:pt>
                <c:pt idx="1">
                  <c:v>до 1 года</c:v>
                </c:pt>
                <c:pt idx="2">
                  <c:v>0-27 суток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2</c:v>
                </c:pt>
                <c:pt idx="2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 год</c:v>
                </c:pt>
              </c:strCache>
            </c:strRef>
          </c:tx>
          <c:dLbls>
            <c:dLbl>
              <c:idx val="2"/>
              <c:layout>
                <c:manualLayout>
                  <c:x val="9.3566596577672797E-3"/>
                  <c:y val="-5.8536495430773293E-2"/>
                </c:manualLayout>
              </c:layout>
              <c:showVal val="1"/>
            </c:dLbl>
            <c:showVal val="1"/>
          </c:dLbls>
          <c:cat>
            <c:strRef>
              <c:f>Лист1!$A$2:$A$4</c:f>
              <c:strCache>
                <c:ptCount val="3"/>
                <c:pt idx="0">
                  <c:v>до 15 лет</c:v>
                </c:pt>
                <c:pt idx="1">
                  <c:v>до 1 года</c:v>
                </c:pt>
                <c:pt idx="2">
                  <c:v>0-27 суток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</c:v>
                </c:pt>
                <c:pt idx="1">
                  <c:v>3</c:v>
                </c:pt>
                <c:pt idx="2">
                  <c:v>0</c:v>
                </c:pt>
              </c:numCache>
            </c:numRef>
          </c:val>
        </c:ser>
        <c:shape val="cylinder"/>
        <c:axId val="81439744"/>
        <c:axId val="82518784"/>
        <c:axId val="0"/>
      </c:bar3DChart>
      <c:catAx>
        <c:axId val="81439744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2518784"/>
        <c:crosses val="autoZero"/>
        <c:auto val="1"/>
        <c:lblAlgn val="ctr"/>
        <c:lblOffset val="100"/>
      </c:catAx>
      <c:valAx>
        <c:axId val="82518784"/>
        <c:scaling>
          <c:orientation val="minMax"/>
        </c:scaling>
        <c:delete val="1"/>
        <c:axPos val="l"/>
        <c:majorGridlines/>
        <c:numFmt formatCode="General" sourceLinked="1"/>
        <c:tickLblPos val="nextTo"/>
        <c:crossAx val="81439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08206846520828"/>
          <c:y val="0.76573379568458644"/>
          <c:w val="0.28720893052643365"/>
          <c:h val="0.18825014288435912"/>
        </c:manualLayout>
      </c:layout>
      <c:txPr>
        <a:bodyPr/>
        <a:lstStyle/>
        <a:p>
          <a:pPr>
            <a:defRPr sz="14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0"/>
          <c:dLbls>
            <c:dLbl>
              <c:idx val="0"/>
              <c:layout>
                <c:manualLayout>
                  <c:x val="-0.1327305461695342"/>
                  <c:y val="-0.11957774205383866"/>
                </c:manualLayout>
              </c:layout>
              <c:showVal val="1"/>
            </c:dLbl>
            <c:dLbl>
              <c:idx val="1"/>
              <c:layout>
                <c:manualLayout>
                  <c:x val="0.11731602500737601"/>
                  <c:y val="3.6187433785056192E-2"/>
                </c:manualLayout>
              </c:layout>
              <c:showVal val="1"/>
            </c:dLbl>
            <c:dLbl>
              <c:idx val="3"/>
              <c:layout>
                <c:manualLayout>
                  <c:x val="5.080386045494352E-2"/>
                  <c:y val="-1.2607560351128425E-2"/>
                </c:manualLayout>
              </c:layout>
              <c:showVal val="1"/>
            </c:dLbl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ОРИТА </c:v>
                </c:pt>
                <c:pt idx="1">
                  <c:v>ОРИТн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</c:v>
                </c:pt>
                <c:pt idx="1">
                  <c:v>8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846954729585676"/>
          <c:y val="0.22493837383313844"/>
          <c:w val="0.272816915512888"/>
          <c:h val="0.56415795220294052"/>
        </c:manualLayout>
      </c:layout>
      <c:txPr>
        <a:bodyPr/>
        <a:lstStyle/>
        <a:p>
          <a:pPr>
            <a:defRPr>
              <a:solidFill>
                <a:schemeClr val="tx1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AngAx val="1"/>
    </c:view3D>
    <c:plotArea>
      <c:layout/>
      <c:bar3D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7.3058849382566385E-3"/>
                  <c:y val="-1.9219084702440901E-2"/>
                </c:manualLayout>
              </c:layout>
              <c:showVal val="1"/>
            </c:dLbl>
            <c:dLbl>
              <c:idx val="1"/>
              <c:layout>
                <c:manualLayout>
                  <c:x val="7.3056931827464918E-3"/>
                  <c:y val="-4.8047711756102314E-3"/>
                </c:manualLayout>
              </c:layout>
              <c:showVal val="1"/>
            </c:dLbl>
            <c:dLbl>
              <c:idx val="2"/>
              <c:layout>
                <c:manualLayout>
                  <c:x val="2.4352949794188778E-3"/>
                  <c:y val="-1.4414313526830638E-2"/>
                </c:manualLayout>
              </c:layout>
              <c:showVal val="1"/>
            </c:dLbl>
            <c:dLbl>
              <c:idx val="3"/>
              <c:layout>
                <c:manualLayout>
                  <c:x val="7.3058849382566385E-3"/>
                  <c:y val="-1.9219084702440901E-2"/>
                </c:manualLayout>
              </c:layout>
              <c:showVal val="1"/>
            </c:dLbl>
            <c:dLbl>
              <c:idx val="4"/>
              <c:layout>
                <c:manualLayout>
                  <c:x val="1.4611769876513287E-2"/>
                  <c:y val="-9.6095423512204976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Врачи</c:v>
                </c:pt>
                <c:pt idx="1">
                  <c:v>СМП</c:v>
                </c:pt>
                <c:pt idx="2">
                  <c:v>ММП</c:v>
                </c:pt>
                <c:pt idx="3">
                  <c:v>ПП</c:v>
                </c:pt>
                <c:pt idx="4">
                  <c:v>Всего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98.6</c:v>
                </c:pt>
                <c:pt idx="1">
                  <c:v>99.1</c:v>
                </c:pt>
                <c:pt idx="2">
                  <c:v>87.2</c:v>
                </c:pt>
                <c:pt idx="3">
                  <c:v>93</c:v>
                </c:pt>
                <c:pt idx="4">
                  <c:v>94.6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7.3058849382566385E-3"/>
                  <c:y val="-9.6099206796594738E-3"/>
                </c:manualLayout>
              </c:layout>
              <c:showVal val="1"/>
            </c:dLbl>
            <c:dLbl>
              <c:idx val="1"/>
              <c:layout>
                <c:manualLayout>
                  <c:x val="1.2176283141584194E-2"/>
                  <c:y val="-3.7832843902442999E-7"/>
                </c:manualLayout>
              </c:layout>
              <c:showVal val="1"/>
            </c:dLbl>
            <c:dLbl>
              <c:idx val="2"/>
              <c:layout>
                <c:manualLayout>
                  <c:x val="1.7047064855932166E-2"/>
                  <c:y val="-1.9219084702440901E-2"/>
                </c:manualLayout>
              </c:layout>
              <c:showVal val="1"/>
            </c:dLbl>
            <c:dLbl>
              <c:idx val="3"/>
              <c:layout>
                <c:manualLayout>
                  <c:x val="9.741179917675518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1.4611769876513287E-2"/>
                  <c:y val="-1.4414313526830638E-2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4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Лист1!$A$2:$A$6</c:f>
              <c:strCache>
                <c:ptCount val="5"/>
                <c:pt idx="0">
                  <c:v>Врачи</c:v>
                </c:pt>
                <c:pt idx="1">
                  <c:v>СМП</c:v>
                </c:pt>
                <c:pt idx="2">
                  <c:v>ММП</c:v>
                </c:pt>
                <c:pt idx="3">
                  <c:v>ПП</c:v>
                </c:pt>
                <c:pt idx="4">
                  <c:v>Всего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98.6</c:v>
                </c:pt>
                <c:pt idx="1">
                  <c:v>99.1</c:v>
                </c:pt>
                <c:pt idx="2">
                  <c:v>87.5</c:v>
                </c:pt>
                <c:pt idx="3">
                  <c:v>89.8</c:v>
                </c:pt>
                <c:pt idx="4">
                  <c:v>94.2</c:v>
                </c:pt>
              </c:numCache>
            </c:numRef>
          </c:val>
        </c:ser>
        <c:dLbls>
          <c:showVal val="1"/>
        </c:dLbls>
        <c:shape val="cylinder"/>
        <c:axId val="67326336"/>
        <c:axId val="67327872"/>
        <c:axId val="0"/>
      </c:bar3DChart>
      <c:catAx>
        <c:axId val="6732633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7327872"/>
        <c:crosses val="autoZero"/>
        <c:auto val="1"/>
        <c:lblAlgn val="ctr"/>
        <c:lblOffset val="100"/>
      </c:catAx>
      <c:valAx>
        <c:axId val="67327872"/>
        <c:scaling>
          <c:orientation val="minMax"/>
        </c:scaling>
        <c:delete val="1"/>
        <c:axPos val="l"/>
        <c:numFmt formatCode="General" sourceLinked="1"/>
        <c:tickLblPos val="none"/>
        <c:crossAx val="6732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71455787077264"/>
          <c:y val="0.60289651068384853"/>
          <c:w val="0.10656693316482224"/>
          <c:h val="0.27613625271734399"/>
        </c:manualLayout>
      </c:layout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stacked"/>
        <c:ser>
          <c:idx val="1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7.3650278163282443E-2"/>
                  <c:y val="-2.4888714689661078E-2"/>
                </c:manualLayout>
              </c:layout>
              <c:showVal val="1"/>
            </c:dLbl>
            <c:dLbl>
              <c:idx val="1"/>
              <c:layout>
                <c:manualLayout>
                  <c:x val="-7.3650278163282443E-2"/>
                  <c:y val="-2.1333184019709402E-2"/>
                </c:manualLayout>
              </c:layout>
              <c:showVal val="1"/>
            </c:dLbl>
            <c:dLbl>
              <c:idx val="2"/>
              <c:layout>
                <c:manualLayout>
                  <c:x val="-7.1110613399031533E-2"/>
                  <c:y val="-3.5555306699515806E-3"/>
                </c:manualLayout>
              </c:layout>
              <c:showVal val="1"/>
            </c:dLbl>
            <c:dLbl>
              <c:idx val="3"/>
              <c:layout>
                <c:manualLayout>
                  <c:x val="-6.3491619106277972E-2"/>
                  <c:y val="3.5555306699515806E-3"/>
                </c:manualLayout>
              </c:layout>
              <c:showVal val="1"/>
            </c:dLbl>
            <c:txPr>
              <a:bodyPr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Врачи</c:v>
                </c:pt>
                <c:pt idx="1">
                  <c:v>СМП</c:v>
                </c:pt>
                <c:pt idx="2">
                  <c:v>ММП</c:v>
                </c:pt>
                <c:pt idx="3">
                  <c:v>ПП</c:v>
                </c:pt>
              </c:strCache>
            </c:strRef>
          </c:cat>
          <c:val>
            <c:numRef>
              <c:f>Лист1!$C$2:$C$5</c:f>
              <c:numCache>
                <c:formatCode>#,##0</c:formatCode>
                <c:ptCount val="4"/>
                <c:pt idx="0">
                  <c:v>277199</c:v>
                </c:pt>
                <c:pt idx="1">
                  <c:v>158179</c:v>
                </c:pt>
                <c:pt idx="2">
                  <c:v>104565</c:v>
                </c:pt>
                <c:pt idx="3">
                  <c:v>128046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-7.3650278163282443E-2"/>
                  <c:y val="-3.5555306699515806E-3"/>
                </c:manualLayout>
              </c:layout>
              <c:tx>
                <c:rich>
                  <a:bodyPr/>
                  <a:lstStyle/>
                  <a:p>
                    <a:r>
                      <a:rPr lang="kk-KZ" sz="1050" b="1" i="0" u="none" strike="noStrike" baseline="0" dirty="0" smtClean="0"/>
                      <a:t>332 893</a:t>
                    </a:r>
                    <a:endParaRPr lang="en-US" sz="1050" b="1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6.0951954342026923E-2"/>
                  <c:y val="-1.4222122679806265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 smtClean="0"/>
                      <a:t>193 490</a:t>
                    </a:r>
                  </a:p>
                  <a:p>
                    <a:endParaRPr lang="en-US" sz="1050" b="1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-6.3491819079881509E-2"/>
                  <c:y val="-2.4888714689661036E-2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 smtClean="0"/>
                      <a:t>113 972</a:t>
                    </a:r>
                  </a:p>
                  <a:p>
                    <a:endParaRPr lang="en-US" sz="1050" b="1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-6.6031283870529089E-2"/>
                  <c:y val="3.5555306699515806E-3"/>
                </c:manualLayout>
              </c:layout>
              <c:tx>
                <c:rich>
                  <a:bodyPr/>
                  <a:lstStyle/>
                  <a:p>
                    <a:r>
                      <a:rPr lang="ru-RU" sz="1050" b="1" dirty="0" smtClean="0"/>
                      <a:t>163</a:t>
                    </a:r>
                    <a:r>
                      <a:rPr lang="ru-RU" sz="1050" b="1" baseline="0" dirty="0" smtClean="0"/>
                      <a:t> 867</a:t>
                    </a:r>
                    <a:endParaRPr lang="ru-RU" sz="1050" b="1" dirty="0" smtClean="0"/>
                  </a:p>
                  <a:p>
                    <a:endParaRPr lang="en-US" sz="1050" b="1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05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Врачи</c:v>
                </c:pt>
                <c:pt idx="1">
                  <c:v>СМП</c:v>
                </c:pt>
                <c:pt idx="2">
                  <c:v>ММП</c:v>
                </c:pt>
                <c:pt idx="3">
                  <c:v>ПП</c:v>
                </c:pt>
              </c:strCache>
            </c:strRef>
          </c:cat>
          <c:val>
            <c:numRef>
              <c:f>Лист1!$D$2:$D$5</c:f>
              <c:numCache>
                <c:formatCode>#,##0</c:formatCode>
                <c:ptCount val="4"/>
                <c:pt idx="0">
                  <c:v>332893</c:v>
                </c:pt>
                <c:pt idx="1">
                  <c:v>193490</c:v>
                </c:pt>
                <c:pt idx="2">
                  <c:v>113972</c:v>
                </c:pt>
                <c:pt idx="3">
                  <c:v>163867</c:v>
                </c:pt>
              </c:numCache>
            </c:numRef>
          </c:val>
        </c:ser>
        <c:shape val="cone"/>
        <c:axId val="73509120"/>
        <c:axId val="73527296"/>
        <c:axId val="0"/>
      </c:bar3DChart>
      <c:catAx>
        <c:axId val="73509120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3527296"/>
        <c:crosses val="autoZero"/>
        <c:auto val="1"/>
        <c:lblAlgn val="ctr"/>
        <c:lblOffset val="100"/>
      </c:catAx>
      <c:valAx>
        <c:axId val="73527296"/>
        <c:scaling>
          <c:orientation val="minMax"/>
        </c:scaling>
        <c:delete val="1"/>
        <c:axPos val="l"/>
        <c:numFmt formatCode="#,##0" sourceLinked="1"/>
        <c:tickLblPos val="none"/>
        <c:crossAx val="73509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216960740492665"/>
          <c:y val="0.75721056994389779"/>
          <c:w val="0.12296488401992475"/>
          <c:h val="0.22067062757472067"/>
        </c:manualLayout>
      </c:layout>
      <c:txPr>
        <a:bodyPr/>
        <a:lstStyle/>
        <a:p>
          <a:pPr>
            <a:defRPr sz="1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6"/>
  <c:chart>
    <c:title>
      <c:tx>
        <c:rich>
          <a:bodyPr/>
          <a:lstStyle/>
          <a:p>
            <a:pPr>
              <a:defRPr sz="16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Дифференцированная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оплата (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тг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c:rich>
      </c:tx>
      <c:layout>
        <c:manualLayout>
          <c:xMode val="edge"/>
          <c:yMode val="edge"/>
          <c:x val="0.1193696938741368"/>
          <c:y val="2.1768704373566965E-2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Дифференцированная оплата</c:v>
                </c:pt>
              </c:strCache>
            </c:strRef>
          </c:tx>
          <c:dLbls>
            <c:dLbl>
              <c:idx val="1"/>
              <c:layout/>
              <c:tx>
                <c:rich>
                  <a:bodyPr/>
                  <a:lstStyle/>
                  <a:p>
                    <a:pPr>
                      <a:defRPr b="1"/>
                    </a:pPr>
                    <a:r>
                      <a:rPr lang="en-US" sz="1200" b="1">
                        <a:latin typeface="Times New Roman" pitchFamily="18" charset="0"/>
                        <a:cs typeface="Times New Roman" pitchFamily="18" charset="0"/>
                      </a:rPr>
                      <a:t>186</a:t>
                    </a:r>
                    <a:r>
                      <a:rPr lang="en-US" sz="1200" b="1"/>
                      <a:t> 517 000</a:t>
                    </a:r>
                  </a:p>
                </c:rich>
              </c:tx>
              <c:spPr/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pPr>
                      <a:defRPr sz="1100" b="1"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z="1100" b="1" dirty="0" smtClean="0">
                        <a:latin typeface="Times New Roman" pitchFamily="18" charset="0"/>
                        <a:cs typeface="Times New Roman" pitchFamily="18" charset="0"/>
                      </a:rPr>
                      <a:t>1</a:t>
                    </a:r>
                    <a:r>
                      <a:rPr lang="ru-RU" sz="1100" b="1" dirty="0" smtClean="0">
                        <a:latin typeface="Times New Roman" pitchFamily="18" charset="0"/>
                        <a:cs typeface="Times New Roman" pitchFamily="18" charset="0"/>
                      </a:rPr>
                      <a:t>74 954 030</a:t>
                    </a:r>
                    <a:endParaRPr lang="en-US" sz="11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Val val="1"/>
            </c:dLbl>
            <c:showVal val="1"/>
            <c:showLeaderLines val="1"/>
          </c:dLbls>
          <c:cat>
            <c:numRef>
              <c:f>Лист1!$A$2:$A$4</c:f>
              <c:numCache>
                <c:formatCode>General</c:formatCode>
                <c:ptCount val="3"/>
                <c:pt idx="1">
                  <c:v>2019</c:v>
                </c:pt>
                <c:pt idx="2">
                  <c:v>2020</c:v>
                </c:pt>
              </c:numCache>
            </c:numRef>
          </c:cat>
          <c:val>
            <c:numRef>
              <c:f>Лист1!$B$2:$B$4</c:f>
              <c:numCache>
                <c:formatCode>#,##0</c:formatCode>
                <c:ptCount val="3"/>
                <c:pt idx="1">
                  <c:v>186517000</c:v>
                </c:pt>
                <c:pt idx="2">
                  <c:v>174954000</c:v>
                </c:pt>
              </c:numCache>
            </c:numRef>
          </c:val>
        </c:ser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3039868343052776E-2"/>
          <c:y val="0.16038537207372752"/>
          <c:w val="0.34325858693596256"/>
          <c:h val="0.20681040486933375"/>
        </c:manualLayout>
      </c:layout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title>
      <c:tx>
        <c:rich>
          <a:bodyPr/>
          <a:lstStyle/>
          <a:p>
            <a:pPr>
              <a:defRPr sz="1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40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Государственный заказ (тыс тг)</a:t>
            </a:r>
          </a:p>
        </c:rich>
      </c:tx>
      <c:layout>
        <c:manualLayout>
          <c:xMode val="edge"/>
          <c:yMode val="edge"/>
          <c:x val="0.15323882345593723"/>
          <c:y val="0"/>
        </c:manualLayout>
      </c:layout>
      <c:overlay val="1"/>
    </c:title>
    <c:view3D>
      <c:rAngAx val="1"/>
    </c:view3D>
    <c:plotArea>
      <c:layout>
        <c:manualLayout>
          <c:layoutTarget val="inner"/>
          <c:xMode val="edge"/>
          <c:yMode val="edge"/>
          <c:x val="3.7606898348849886E-2"/>
          <c:y val="5.1462083090819413E-2"/>
          <c:w val="0.96239310165115011"/>
          <c:h val="0.72858853172819771"/>
        </c:manualLayout>
      </c:layout>
      <c:bar3DChart>
        <c:barDir val="col"/>
        <c:grouping val="clustered"/>
        <c:ser>
          <c:idx val="0"/>
          <c:order val="0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4.1025707289654344E-2"/>
                  <c:y val="-3.4230884000800319E-3"/>
                </c:manualLayout>
              </c:layout>
              <c:tx>
                <c:rich>
                  <a:bodyPr/>
                  <a:lstStyle/>
                  <a:p>
                    <a:r>
                      <a:rPr lang="en-US" sz="1050" b="1" dirty="0">
                        <a:latin typeface="Times New Roman" pitchFamily="18" charset="0"/>
                        <a:cs typeface="Times New Roman" pitchFamily="18" charset="0"/>
                      </a:rPr>
                      <a:t>1 </a:t>
                    </a:r>
                    <a:r>
                      <a:rPr lang="en-US" sz="1050" b="1" dirty="0" smtClean="0">
                        <a:latin typeface="Times New Roman" pitchFamily="18" charset="0"/>
                        <a:cs typeface="Times New Roman" pitchFamily="18" charset="0"/>
                      </a:rPr>
                      <a:t>645</a:t>
                    </a:r>
                    <a:r>
                      <a:rPr lang="ru-RU" sz="1050" b="1" dirty="0" smtClean="0">
                        <a:latin typeface="Times New Roman" pitchFamily="18" charset="0"/>
                        <a:cs typeface="Times New Roman" pitchFamily="18" charset="0"/>
                      </a:rPr>
                      <a:t> 258</a:t>
                    </a:r>
                    <a:endParaRPr lang="en-US" sz="105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-5.8119751993677089E-2"/>
                  <c:y val="-4.3360485418927194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05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СМП</c:v>
                </c:pt>
                <c:pt idx="1">
                  <c:v>ВТМУ</c:v>
                </c:pt>
                <c:pt idx="2">
                  <c:v>АПП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1645258</c:v>
                </c:pt>
                <c:pt idx="1">
                  <c:v>49822</c:v>
                </c:pt>
                <c:pt idx="2">
                  <c:v>161434</c:v>
                </c:pt>
              </c:numCache>
            </c:numRef>
          </c:val>
        </c:ser>
        <c:ser>
          <c:idx val="1"/>
          <c:order val="1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2.0512584447272782E-2"/>
                  <c:y val="-9.8131265504787738E-3"/>
                </c:manualLayout>
              </c:layout>
              <c:tx>
                <c:rich>
                  <a:bodyPr/>
                  <a:lstStyle/>
                  <a:p>
                    <a:r>
                      <a:rPr lang="kk-KZ" sz="1000" b="1" i="1" u="none" strike="noStrike" baseline="0" dirty="0" smtClean="0">
                        <a:latin typeface="Times New Roman" pitchFamily="18" charset="0"/>
                        <a:cs typeface="Times New Roman" pitchFamily="18" charset="0"/>
                      </a:rPr>
                      <a:t>2 284 158 </a:t>
                    </a:r>
                    <a:endParaRPr lang="en-US" sz="1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2.0512853644827269E-2"/>
                  <c:y val="-1.7344194167570864E-2"/>
                </c:manualLayout>
              </c:layout>
              <c:tx>
                <c:rich>
                  <a:bodyPr/>
                  <a:lstStyle/>
                  <a:p>
                    <a:r>
                      <a:rPr lang="ru-RU" sz="1000" b="1" dirty="0" smtClean="0">
                        <a:latin typeface="Times New Roman" pitchFamily="18" charset="0"/>
                        <a:cs typeface="Times New Roman" pitchFamily="18" charset="0"/>
                      </a:rPr>
                      <a:t>1 265</a:t>
                    </a:r>
                    <a:endParaRPr lang="en-US" sz="1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>
                <c:manualLayout>
                  <c:x val="8.5470223520113353E-2"/>
                  <c:y val="-3.9024436877034441E-2"/>
                </c:manualLayout>
              </c:layout>
              <c:tx>
                <c:rich>
                  <a:bodyPr/>
                  <a:lstStyle/>
                  <a:p>
                    <a:r>
                      <a:rPr lang="kk-KZ" sz="1000" b="1" i="1" u="none" strike="noStrike" baseline="0" dirty="0" smtClean="0">
                        <a:latin typeface="Times New Roman" pitchFamily="18" charset="0"/>
                        <a:cs typeface="Times New Roman" pitchFamily="18" charset="0"/>
                      </a:rPr>
                      <a:t>123 908</a:t>
                    </a:r>
                    <a:endParaRPr lang="en-US" sz="10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txPr>
              <a:bodyPr rot="0" vert="horz"/>
              <a:lstStyle/>
              <a:p>
                <a:pPr>
                  <a:defRPr sz="10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СМП</c:v>
                </c:pt>
                <c:pt idx="1">
                  <c:v>ВТМУ</c:v>
                </c:pt>
                <c:pt idx="2">
                  <c:v>АПП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2284158</c:v>
                </c:pt>
                <c:pt idx="1">
                  <c:v>1265</c:v>
                </c:pt>
                <c:pt idx="2">
                  <c:v>123908</c:v>
                </c:pt>
              </c:numCache>
            </c:numRef>
          </c:val>
        </c:ser>
        <c:shape val="cylinder"/>
        <c:axId val="78833920"/>
        <c:axId val="78856192"/>
        <c:axId val="0"/>
      </c:bar3DChart>
      <c:catAx>
        <c:axId val="7883392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78856192"/>
        <c:crosses val="autoZero"/>
        <c:auto val="1"/>
        <c:lblAlgn val="ctr"/>
        <c:lblOffset val="100"/>
      </c:catAx>
      <c:valAx>
        <c:axId val="78856192"/>
        <c:scaling>
          <c:orientation val="minMax"/>
        </c:scaling>
        <c:delete val="1"/>
        <c:axPos val="l"/>
        <c:numFmt formatCode="#,##0" sourceLinked="1"/>
        <c:tickLblPos val="none"/>
        <c:crossAx val="788339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3087631341486872"/>
          <c:y val="3.5916629215137249E-4"/>
          <c:w val="0.34346216051496453"/>
          <c:h val="0.39636103820355817"/>
        </c:manualLayout>
      </c:layout>
      <c:txPr>
        <a:bodyPr/>
        <a:lstStyle/>
        <a:p>
          <a:pPr>
            <a:defRPr sz="105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5"/>
  <c:chart>
    <c:view3D>
      <c:rAngAx val="1"/>
    </c:view3D>
    <c:plotArea>
      <c:layout>
        <c:manualLayout>
          <c:layoutTarget val="inner"/>
          <c:xMode val="edge"/>
          <c:yMode val="edge"/>
          <c:x val="1.7669276301317823E-2"/>
          <c:y val="0"/>
          <c:w val="0.98233072369868224"/>
          <c:h val="0.89328489933914867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3.1745555622212929E-3"/>
                  <c:y val="-1.1594121749842064E-2"/>
                </c:manualLayout>
              </c:layout>
              <c:showVal val="1"/>
            </c:dLbl>
            <c:dLbl>
              <c:idx val="1"/>
              <c:layout>
                <c:manualLayout>
                  <c:x val="1.5325563232549863E-2"/>
                  <c:y val="-1.5459133307446896E-2"/>
                </c:manualLayout>
              </c:layout>
              <c:showVal val="1"/>
            </c:dLbl>
            <c:dLbl>
              <c:idx val="2"/>
              <c:layout>
                <c:manualLayout>
                  <c:x val="-6.3491111244425875E-3"/>
                  <c:y val="0.16618241174773626"/>
                </c:manualLayout>
              </c:layout>
              <c:showVal val="1"/>
            </c:dLbl>
            <c:dLbl>
              <c:idx val="3"/>
              <c:layout>
                <c:manualLayout>
                  <c:x val="-2.2221888935549022E-2"/>
                  <c:y val="0.1236706319983155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Оборот койки</c:v>
                </c:pt>
                <c:pt idx="1">
                  <c:v>Средн. длит. преб</c:v>
                </c:pt>
                <c:pt idx="2">
                  <c:v>работа койки</c:v>
                </c:pt>
                <c:pt idx="3">
                  <c:v>простой койки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6.1301417801507873E-3"/>
                  <c:y val="-1.1594121749842101E-2"/>
                </c:manualLayout>
              </c:layout>
              <c:spPr/>
              <c:txPr>
                <a:bodyPr rot="0" vert="horz"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dLbl>
              <c:idx val="1"/>
              <c:layout>
                <c:manualLayout>
                  <c:x val="2.4084128222048914E-3"/>
                  <c:y val="-7.149616307424409E-3"/>
                </c:manualLayout>
              </c:layout>
              <c:spPr/>
              <c:txPr>
                <a:bodyPr rot="0" vert="horz"/>
                <a:lstStyle/>
                <a:p>
                  <a:pPr>
                    <a:defRPr sz="1200"/>
                  </a:pPr>
                  <a:endParaRPr lang="ru-RU"/>
                </a:p>
              </c:txPr>
              <c:showVal val="1"/>
            </c:dLbl>
            <c:dLbl>
              <c:idx val="2"/>
              <c:layout>
                <c:manualLayout>
                  <c:x val="-6.9840222368868415E-2"/>
                  <c:y val="2.7244832538698211E-2"/>
                </c:manualLayout>
              </c:layout>
              <c:showVal val="1"/>
            </c:dLbl>
            <c:dLbl>
              <c:idx val="3"/>
              <c:layout>
                <c:manualLayout>
                  <c:x val="-1.904733337332774E-2"/>
                  <c:y val="0.13294611785983279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Оборот койки</c:v>
                </c:pt>
                <c:pt idx="1">
                  <c:v>Средн. длит. преб</c:v>
                </c:pt>
                <c:pt idx="2">
                  <c:v>работа койки</c:v>
                </c:pt>
                <c:pt idx="3">
                  <c:v>простой койки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63.9</c:v>
                </c:pt>
                <c:pt idx="1">
                  <c:v>5.5</c:v>
                </c:pt>
                <c:pt idx="2">
                  <c:v>342.7</c:v>
                </c:pt>
                <c:pt idx="3">
                  <c:v>-0.2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3.7875697402363809E-2"/>
                  <c:y val="-2.37683622304283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64,8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0612314276001371E-2"/>
                  <c:y val="-7.729494634463192E-3"/>
                </c:manualLayout>
              </c:layout>
              <c:showVal val="1"/>
            </c:dLbl>
            <c:dLbl>
              <c:idx val="2"/>
              <c:layout>
                <c:manualLayout>
                  <c:x val="9.2062111304417382E-2"/>
                  <c:y val="4.6374168152816309E-2"/>
                </c:manualLayout>
              </c:layout>
              <c:showVal val="1"/>
            </c:dLbl>
            <c:dLbl>
              <c:idx val="3"/>
              <c:layout>
                <c:manualLayout>
                  <c:x val="3.1745555622212811E-2"/>
                  <c:y val="0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Лист1!$A$2:$A$5</c:f>
              <c:strCache>
                <c:ptCount val="4"/>
                <c:pt idx="0">
                  <c:v>Оборот койки</c:v>
                </c:pt>
                <c:pt idx="1">
                  <c:v>Средн. длит. преб</c:v>
                </c:pt>
                <c:pt idx="2">
                  <c:v>работа койки</c:v>
                </c:pt>
                <c:pt idx="3">
                  <c:v>простой койки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64.8</c:v>
                </c:pt>
                <c:pt idx="1">
                  <c:v>5.4</c:v>
                </c:pt>
                <c:pt idx="2">
                  <c:v>343.4</c:v>
                </c:pt>
                <c:pt idx="3">
                  <c:v>0.1</c:v>
                </c:pt>
              </c:numCache>
            </c:numRef>
          </c:val>
        </c:ser>
        <c:shape val="cylinder"/>
        <c:axId val="80303616"/>
        <c:axId val="80305152"/>
        <c:axId val="0"/>
      </c:bar3DChart>
      <c:catAx>
        <c:axId val="80303616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200"/>
            </a:pPr>
            <a:endParaRPr lang="ru-RU"/>
          </a:p>
        </c:txPr>
        <c:crossAx val="80305152"/>
        <c:crosses val="autoZero"/>
        <c:auto val="1"/>
        <c:lblAlgn val="ctr"/>
        <c:lblOffset val="100"/>
      </c:catAx>
      <c:valAx>
        <c:axId val="80305152"/>
        <c:scaling>
          <c:orientation val="minMax"/>
        </c:scaling>
        <c:delete val="1"/>
        <c:axPos val="l"/>
        <c:numFmt formatCode="General" sourceLinked="1"/>
        <c:tickLblPos val="nextTo"/>
        <c:crossAx val="80303616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8.5851730757694047E-2"/>
          <c:y val="2.3261782205673202E-2"/>
          <c:w val="0.18717504549363093"/>
          <c:h val="0.1473807247901260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hart>
    <c:view3D>
      <c:rAngAx val="1"/>
    </c:view3D>
    <c:plotArea>
      <c:layout>
        <c:manualLayout>
          <c:layoutTarget val="inner"/>
          <c:xMode val="edge"/>
          <c:yMode val="edge"/>
          <c:x val="8.246287761201955E-2"/>
          <c:y val="2.0725435952201589E-2"/>
          <c:w val="0.75721889456354585"/>
          <c:h val="0.4734975527666332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-4.7951738167172075E-2"/>
                  <c:y val="3.9102859522668745E-2"/>
                </c:manualLayout>
              </c:layout>
              <c:showVal val="1"/>
            </c:dLbl>
            <c:txPr>
              <a:bodyPr rot="-540000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Обращение </c:v>
                </c:pt>
                <c:pt idx="1">
                  <c:v>Поступившие</c:v>
                </c:pt>
                <c:pt idx="2">
                  <c:v>Выписанные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6.7925677878316812E-2"/>
                  <c:y val="1.6580348761761302E-2"/>
                </c:manualLayout>
              </c:layout>
              <c:showVal val="1"/>
            </c:dLbl>
            <c:dLbl>
              <c:idx val="1"/>
              <c:layout>
                <c:manualLayout>
                  <c:x val="-2.7118454262342401E-2"/>
                  <c:y val="-8.2901743808806386E-3"/>
                </c:manualLayout>
              </c:layout>
              <c:showVal val="1"/>
            </c:dLbl>
            <c:txPr>
              <a:bodyPr rot="0" vert="horz"/>
              <a:lstStyle/>
              <a:p>
                <a:pPr>
                  <a:defRPr sz="1000"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Обращение </c:v>
                </c:pt>
                <c:pt idx="1">
                  <c:v>Поступившие</c:v>
                </c:pt>
                <c:pt idx="2">
                  <c:v>Выписанные</c:v>
                </c:pt>
              </c:strCache>
            </c:strRef>
          </c:cat>
          <c:val>
            <c:numRef>
              <c:f>Лист1!$C$2:$C$4</c:f>
              <c:numCache>
                <c:formatCode>#,##0</c:formatCode>
                <c:ptCount val="3"/>
                <c:pt idx="0">
                  <c:v>107156</c:v>
                </c:pt>
                <c:pt idx="1">
                  <c:v>15286</c:v>
                </c:pt>
                <c:pt idx="2">
                  <c:v>15270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2020</c:v>
                </c:pt>
              </c:strCache>
            </c:strRef>
          </c:tx>
          <c:dLbls>
            <c:dLbl>
              <c:idx val="0"/>
              <c:layout>
                <c:manualLayout>
                  <c:x val="3.0802578127483819E-2"/>
                  <c:y val="2.5258268306598063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88 244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4.5197423770570774E-2"/>
                  <c:y val="-8.2901743808806386E-3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16 883</a:t>
                    </a:r>
                    <a:endParaRPr lang="en-US" sz="1200" dirty="0"/>
                  </a:p>
                </c:rich>
              </c:tx>
              <c:showVal val="1"/>
            </c:dLbl>
            <c:dLbl>
              <c:idx val="2"/>
              <c:layout>
                <c:manualLayout>
                  <c:x val="7.2315878032913325E-2"/>
                  <c:y val="1.6580348761761302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 smtClean="0"/>
                      <a:t>16 875</a:t>
                    </a:r>
                  </a:p>
                </c:rich>
              </c:tx>
              <c:showVal val="1"/>
            </c:dLbl>
            <c:txPr>
              <a:bodyPr rot="0" vert="horz"/>
              <a:lstStyle/>
              <a:p>
                <a:pPr>
                  <a:defRPr/>
                </a:pPr>
                <a:endParaRPr lang="ru-RU"/>
              </a:p>
            </c:txPr>
            <c:showVal val="1"/>
          </c:dLbls>
          <c:cat>
            <c:strRef>
              <c:f>Лист1!$A$2:$A$4</c:f>
              <c:strCache>
                <c:ptCount val="3"/>
                <c:pt idx="0">
                  <c:v>Обращение </c:v>
                </c:pt>
                <c:pt idx="1">
                  <c:v>Поступившие</c:v>
                </c:pt>
                <c:pt idx="2">
                  <c:v>Выписанные</c:v>
                </c:pt>
              </c:strCache>
            </c:strRef>
          </c:cat>
          <c:val>
            <c:numRef>
              <c:f>Лист1!$D$2:$D$4</c:f>
              <c:numCache>
                <c:formatCode>#,##0</c:formatCode>
                <c:ptCount val="3"/>
                <c:pt idx="0">
                  <c:v>88244</c:v>
                </c:pt>
                <c:pt idx="1">
                  <c:v>16883</c:v>
                </c:pt>
                <c:pt idx="2">
                  <c:v>16875</c:v>
                </c:pt>
              </c:numCache>
            </c:numRef>
          </c:val>
        </c:ser>
        <c:shape val="pyramid"/>
        <c:axId val="80103296"/>
        <c:axId val="80104832"/>
        <c:axId val="0"/>
      </c:bar3DChart>
      <c:catAx>
        <c:axId val="80103296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0104832"/>
        <c:crosses val="autoZero"/>
        <c:auto val="1"/>
        <c:lblAlgn val="ctr"/>
        <c:lblOffset val="100"/>
      </c:catAx>
      <c:valAx>
        <c:axId val="80104832"/>
        <c:scaling>
          <c:orientation val="minMax"/>
        </c:scaling>
        <c:delete val="1"/>
        <c:axPos val="l"/>
        <c:numFmt formatCode="General" sourceLinked="1"/>
        <c:tickLblPos val="none"/>
        <c:crossAx val="80103296"/>
        <c:crosses val="autoZero"/>
        <c:crossBetween val="between"/>
      </c:valAx>
    </c:plotArea>
    <c:legend>
      <c:legendPos val="r"/>
      <c:legendEntry>
        <c:idx val="0"/>
        <c:delete val="1"/>
      </c:legendEntry>
      <c:layout>
        <c:manualLayout>
          <c:xMode val="edge"/>
          <c:yMode val="edge"/>
          <c:x val="0.67667352655212321"/>
          <c:y val="0.60554044756497438"/>
          <c:w val="0.31082659800770768"/>
          <c:h val="0.29141203211104388"/>
        </c:manualLayout>
      </c:layout>
      <c:txPr>
        <a:bodyPr/>
        <a:lstStyle/>
        <a:p>
          <a:pPr>
            <a:defRPr sz="12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title>
      <c:tx>
        <c:rich>
          <a:bodyPr/>
          <a:lstStyle/>
          <a:p>
            <a:pPr>
              <a:defRPr/>
            </a:pPr>
            <a:r>
              <a:rPr lang="en-US"/>
              <a:t>C</a:t>
            </a:r>
            <a:r>
              <a:rPr lang="ru-RU"/>
              <a:t>труктура больных</a:t>
            </a:r>
          </a:p>
        </c:rich>
      </c:tx>
      <c:layout>
        <c:manualLayout>
          <c:xMode val="edge"/>
          <c:yMode val="edge"/>
          <c:x val="0.42633523219314756"/>
          <c:y val="0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2019</c:v>
                </c:pt>
              </c:strCache>
            </c:strRef>
          </c:tx>
          <c:dLbls>
            <c:dLbl>
              <c:idx val="0"/>
              <c:layout>
                <c:manualLayout>
                  <c:x val="-9.0656281066050365E-2"/>
                  <c:y val="0.2471527416917552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23045</a:t>
                    </a:r>
                  </a:p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(38136)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1"/>
              <c:layout>
                <c:manualLayout>
                  <c:x val="1.401249403887721E-3"/>
                  <c:y val="0.208052829709405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53984</a:t>
                    </a:r>
                  </a:p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(54577)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2455</a:t>
                    </a:r>
                  </a:p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(4324)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3"/>
              <c:layout>
                <c:manualLayout>
                  <c:x val="0.10547758973714118"/>
                  <c:y val="-6.2778640048781933E-2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1964</a:t>
                    </a:r>
                  </a:p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(2560)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dLbl>
              <c:idx val="4"/>
              <c:layout>
                <c:manualLayout>
                  <c:x val="0.15699782433846396"/>
                  <c:y val="8.5702833567432735E-3"/>
                </c:manualLayout>
              </c:layout>
              <c:tx>
                <c:rich>
                  <a:bodyPr/>
                  <a:lstStyle/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4969</a:t>
                    </a:r>
                  </a:p>
                  <a:p>
                    <a:r>
                      <a:rPr lang="ru-RU" sz="1400" b="1" dirty="0" smtClean="0">
                        <a:latin typeface="Times New Roman" pitchFamily="18" charset="0"/>
                        <a:cs typeface="Times New Roman" pitchFamily="18" charset="0"/>
                      </a:rPr>
                      <a:t>(8428)</a:t>
                    </a:r>
                    <a:endParaRPr lang="en-US" sz="1400" b="1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Val val="1"/>
            </c:dLbl>
            <c:showVal val="1"/>
            <c:showLeaderLines val="1"/>
          </c:dLbls>
          <c:cat>
            <c:strRef>
              <c:f>Лист1!$A$2:$A$6</c:f>
              <c:strCache>
                <c:ptCount val="5"/>
                <c:pt idx="0">
                  <c:v>ППЭХ</c:v>
                </c:pt>
                <c:pt idx="1">
                  <c:v>травмпункт</c:v>
                </c:pt>
                <c:pt idx="2">
                  <c:v>плановая хирургия</c:v>
                </c:pt>
                <c:pt idx="3">
                  <c:v>токсикология</c:v>
                </c:pt>
                <c:pt idx="4">
                  <c:v>офтальмология</c:v>
                </c:pt>
              </c:strCache>
            </c:strRef>
          </c:cat>
          <c:val>
            <c:numRef>
              <c:f>Лист1!$B$2:$B$6</c:f>
              <c:numCache>
                <c:formatCode>#,##0</c:formatCode>
                <c:ptCount val="5"/>
                <c:pt idx="0">
                  <c:v>92713</c:v>
                </c:pt>
                <c:pt idx="1">
                  <c:v>54577</c:v>
                </c:pt>
                <c:pt idx="2" formatCode="General">
                  <c:v>4324</c:v>
                </c:pt>
                <c:pt idx="3" formatCode="General">
                  <c:v>2560</c:v>
                </c:pt>
                <c:pt idx="4" formatCode="General">
                  <c:v>8428</c:v>
                </c:pt>
              </c:numCache>
            </c:numRef>
          </c:val>
        </c:ser>
        <c:ser>
          <c:idx val="1"/>
          <c:order val="1"/>
          <c:cat>
            <c:strRef>
              <c:f>Лист1!$A$2:$A$6</c:f>
              <c:strCache>
                <c:ptCount val="5"/>
                <c:pt idx="0">
                  <c:v>ППЭХ</c:v>
                </c:pt>
                <c:pt idx="1">
                  <c:v>травмпункт</c:v>
                </c:pt>
                <c:pt idx="2">
                  <c:v>плановая хирургия</c:v>
                </c:pt>
                <c:pt idx="3">
                  <c:v>токсикология</c:v>
                </c:pt>
                <c:pt idx="4">
                  <c:v>офтальмология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77029</c:v>
                </c:pt>
                <c:pt idx="1">
                  <c:v>53984</c:v>
                </c:pt>
                <c:pt idx="2" formatCode="General">
                  <c:v>2455</c:v>
                </c:pt>
                <c:pt idx="3" formatCode="General">
                  <c:v>1927</c:v>
                </c:pt>
                <c:pt idx="4" formatCode="General">
                  <c:v>4964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5852316000009492"/>
          <c:y val="0.4162572491650614"/>
          <c:w val="0.29525435310251236"/>
          <c:h val="0.58374275083493776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39017EB-32E4-4485-92B1-4B5D2ED8B4EC}" type="doc">
      <dgm:prSet loTypeId="urn:microsoft.com/office/officeart/2005/8/layout/hierarchy3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97297CC-FBF8-422A-B86B-650BBC8FBF2A}">
      <dgm:prSet phldrT="[Текст]" custT="1"/>
      <dgm:spPr/>
      <dgm:t>
        <a:bodyPr/>
        <a:lstStyle/>
        <a:p>
          <a:r>
            <a:rPr lang="ru-RU" sz="16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Виды оказываемых услуг</a:t>
          </a:r>
          <a:endParaRPr lang="ru-RU" sz="16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1DD2C6-C4D9-4BAD-9AC8-D664194592C0}" type="parTrans" cxnId="{CC3E8E48-24B0-4FDC-9D50-B09377D700D3}">
      <dgm:prSet/>
      <dgm:spPr/>
      <dgm:t>
        <a:bodyPr/>
        <a:lstStyle/>
        <a:p>
          <a:endParaRPr lang="ru-RU"/>
        </a:p>
      </dgm:t>
    </dgm:pt>
    <dgm:pt modelId="{9151205B-17A3-4842-A8C6-F4A4E9AE1DE5}" type="sibTrans" cxnId="{CC3E8E48-24B0-4FDC-9D50-B09377D700D3}">
      <dgm:prSet/>
      <dgm:spPr/>
      <dgm:t>
        <a:bodyPr/>
        <a:lstStyle/>
        <a:p>
          <a:endParaRPr lang="ru-RU"/>
        </a:p>
      </dgm:t>
    </dgm:pt>
    <dgm:pt modelId="{DB721126-70AF-4777-8761-05D84283B5FA}">
      <dgm:prSet phldrT="[Текст]" custT="1"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СМП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800" b="1" dirty="0">
            <a:latin typeface="Times New Roman" pitchFamily="18" charset="0"/>
            <a:cs typeface="Times New Roman" pitchFamily="18" charset="0"/>
          </a:endParaRPr>
        </a:p>
      </dgm:t>
    </dgm:pt>
    <dgm:pt modelId="{3E92456F-C913-45E6-87B2-640B216853B2}" type="parTrans" cxnId="{A7931D70-C9D0-4151-8037-E0D63B33D382}">
      <dgm:prSet/>
      <dgm:spPr/>
      <dgm:t>
        <a:bodyPr/>
        <a:lstStyle/>
        <a:p>
          <a:endParaRPr lang="ru-RU"/>
        </a:p>
      </dgm:t>
    </dgm:pt>
    <dgm:pt modelId="{54F51F5A-C3B2-4EA0-A3DF-C0072F091CC7}" type="sibTrans" cxnId="{A7931D70-C9D0-4151-8037-E0D63B33D382}">
      <dgm:prSet/>
      <dgm:spPr/>
      <dgm:t>
        <a:bodyPr/>
        <a:lstStyle/>
        <a:p>
          <a:endParaRPr lang="ru-RU"/>
        </a:p>
      </dgm:t>
    </dgm:pt>
    <dgm:pt modelId="{906FE24D-5264-4D10-AC17-D76B55B9314A}">
      <dgm:prSet phldrT="[Текст]" custT="1"/>
      <dgm:spPr>
        <a:solidFill>
          <a:srgbClr val="FFFF00">
            <a:alpha val="90000"/>
          </a:srgbClr>
        </a:solidFill>
      </dgm:spPr>
      <dgm:t>
        <a:bodyPr/>
        <a:lstStyle/>
        <a:p>
          <a:pPr>
            <a:lnSpc>
              <a:spcPct val="90000"/>
            </a:lnSpc>
          </a:pP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ВТМУ</a:t>
          </a:r>
        </a:p>
        <a:p>
          <a:pPr>
            <a:lnSpc>
              <a:spcPct val="100000"/>
            </a:lnSpc>
          </a:pP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Реабилитация</a:t>
          </a:r>
        </a:p>
        <a:p>
          <a:pPr>
            <a:lnSpc>
              <a:spcPct val="90000"/>
            </a:lnSpc>
          </a:pPr>
          <a:endParaRPr lang="ru-RU" sz="1400" b="1" dirty="0">
            <a:latin typeface="Times New Roman" pitchFamily="18" charset="0"/>
            <a:cs typeface="Times New Roman" pitchFamily="18" charset="0"/>
          </a:endParaRPr>
        </a:p>
      </dgm:t>
    </dgm:pt>
    <dgm:pt modelId="{CC5B9CCA-6D08-4F0C-8530-EDD6EDD2B2E0}" type="parTrans" cxnId="{6F5251BD-B7BF-4CC5-B05D-9036AC4ECCB6}">
      <dgm:prSet/>
      <dgm:spPr/>
      <dgm:t>
        <a:bodyPr/>
        <a:lstStyle/>
        <a:p>
          <a:endParaRPr lang="ru-RU"/>
        </a:p>
      </dgm:t>
    </dgm:pt>
    <dgm:pt modelId="{E2CF9FE4-18D3-447F-9CB0-6C90B6AA43E8}" type="sibTrans" cxnId="{6F5251BD-B7BF-4CC5-B05D-9036AC4ECCB6}">
      <dgm:prSet/>
      <dgm:spPr/>
      <dgm:t>
        <a:bodyPr/>
        <a:lstStyle/>
        <a:p>
          <a:endParaRPr lang="ru-RU"/>
        </a:p>
      </dgm:t>
    </dgm:pt>
    <dgm:pt modelId="{50836237-D7B9-4D39-B516-18D1B5A66EA8}">
      <dgm:prSet phldrT="[Текст]" custT="1"/>
      <dgm:spPr>
        <a:solidFill>
          <a:srgbClr val="00B050">
            <a:alpha val="90000"/>
          </a:srgbClr>
        </a:solidFill>
      </dgm:spPr>
      <dgm:t>
        <a:bodyPr/>
        <a:lstStyle/>
        <a:p>
          <a:endParaRPr lang="ru-RU" sz="18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800" b="1" dirty="0" smtClean="0">
              <a:latin typeface="Times New Roman" pitchFamily="18" charset="0"/>
              <a:cs typeface="Times New Roman" pitchFamily="18" charset="0"/>
            </a:rPr>
            <a:t>АПП</a:t>
          </a:r>
        </a:p>
        <a:p>
          <a:endParaRPr lang="ru-RU" sz="1300" b="1" dirty="0">
            <a:latin typeface="Times New Roman" pitchFamily="18" charset="0"/>
            <a:cs typeface="Times New Roman" pitchFamily="18" charset="0"/>
          </a:endParaRPr>
        </a:p>
      </dgm:t>
    </dgm:pt>
    <dgm:pt modelId="{10E2E6CB-FEA2-4BE4-8F68-F53ECE0DD23D}" type="parTrans" cxnId="{92680EE6-77AD-4352-A9AF-BD603DF7C725}">
      <dgm:prSet/>
      <dgm:spPr/>
      <dgm:t>
        <a:bodyPr/>
        <a:lstStyle/>
        <a:p>
          <a:endParaRPr lang="ru-RU"/>
        </a:p>
      </dgm:t>
    </dgm:pt>
    <dgm:pt modelId="{4DFFAE71-113D-41FC-927B-0D28AE7F356D}" type="sibTrans" cxnId="{92680EE6-77AD-4352-A9AF-BD603DF7C725}">
      <dgm:prSet/>
      <dgm:spPr/>
      <dgm:t>
        <a:bodyPr/>
        <a:lstStyle/>
        <a:p>
          <a:endParaRPr lang="ru-RU"/>
        </a:p>
      </dgm:t>
    </dgm:pt>
    <dgm:pt modelId="{D177C400-D5B7-4E9F-B465-BB44F857DC0C}" type="pres">
      <dgm:prSet presAssocID="{839017EB-32E4-4485-92B1-4B5D2ED8B4E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BAA0B3D2-915E-4428-BFE9-6EE4A0E26A28}" type="pres">
      <dgm:prSet presAssocID="{297297CC-FBF8-422A-B86B-650BBC8FBF2A}" presName="root" presStyleCnt="0"/>
      <dgm:spPr/>
    </dgm:pt>
    <dgm:pt modelId="{4486F025-F46E-4008-B615-B983B4BD93B8}" type="pres">
      <dgm:prSet presAssocID="{297297CC-FBF8-422A-B86B-650BBC8FBF2A}" presName="rootComposite" presStyleCnt="0"/>
      <dgm:spPr/>
    </dgm:pt>
    <dgm:pt modelId="{E42C0CE1-7397-4D86-A336-FB61B9567B61}" type="pres">
      <dgm:prSet presAssocID="{297297CC-FBF8-422A-B86B-650BBC8FBF2A}" presName="rootText" presStyleLbl="node1" presStyleIdx="0" presStyleCnt="1" custScaleX="134147"/>
      <dgm:spPr/>
      <dgm:t>
        <a:bodyPr/>
        <a:lstStyle/>
        <a:p>
          <a:endParaRPr lang="ru-RU"/>
        </a:p>
      </dgm:t>
    </dgm:pt>
    <dgm:pt modelId="{EDD85AF4-B170-4386-A967-ADB17A397934}" type="pres">
      <dgm:prSet presAssocID="{297297CC-FBF8-422A-B86B-650BBC8FBF2A}" presName="rootConnector" presStyleLbl="node1" presStyleIdx="0" presStyleCnt="1"/>
      <dgm:spPr/>
      <dgm:t>
        <a:bodyPr/>
        <a:lstStyle/>
        <a:p>
          <a:endParaRPr lang="ru-RU"/>
        </a:p>
      </dgm:t>
    </dgm:pt>
    <dgm:pt modelId="{07BDA9BF-8215-461B-850A-09BD47F3CB6B}" type="pres">
      <dgm:prSet presAssocID="{297297CC-FBF8-422A-B86B-650BBC8FBF2A}" presName="childShape" presStyleCnt="0"/>
      <dgm:spPr/>
    </dgm:pt>
    <dgm:pt modelId="{A3210A7B-37C8-4D47-BEDD-3DAA67547174}" type="pres">
      <dgm:prSet presAssocID="{3E92456F-C913-45E6-87B2-640B216853B2}" presName="Name13" presStyleLbl="parChTrans1D2" presStyleIdx="0" presStyleCnt="3"/>
      <dgm:spPr/>
      <dgm:t>
        <a:bodyPr/>
        <a:lstStyle/>
        <a:p>
          <a:endParaRPr lang="ru-RU"/>
        </a:p>
      </dgm:t>
    </dgm:pt>
    <dgm:pt modelId="{A619C8AD-FCB3-4822-8766-7CA3FED29D3B}" type="pres">
      <dgm:prSet presAssocID="{DB721126-70AF-4777-8761-05D84283B5FA}" presName="childText" presStyleLbl="bgAcc1" presStyleIdx="0" presStyleCnt="3" custScaleX="214024" custScaleY="93626" custLinFactNeighborX="4076" custLinFactNeighborY="-4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05AC82-8AEA-46AA-B2E1-2A2791863F02}" type="pres">
      <dgm:prSet presAssocID="{CC5B9CCA-6D08-4F0C-8530-EDD6EDD2B2E0}" presName="Name13" presStyleLbl="parChTrans1D2" presStyleIdx="1" presStyleCnt="3"/>
      <dgm:spPr/>
      <dgm:t>
        <a:bodyPr/>
        <a:lstStyle/>
        <a:p>
          <a:endParaRPr lang="ru-RU"/>
        </a:p>
      </dgm:t>
    </dgm:pt>
    <dgm:pt modelId="{34472454-349C-4D92-9D89-89D5C5B1D938}" type="pres">
      <dgm:prSet presAssocID="{906FE24D-5264-4D10-AC17-D76B55B9314A}" presName="childText" presStyleLbl="bgAcc1" presStyleIdx="1" presStyleCnt="3" custScaleX="205259" custScaleY="80608" custLinFactNeighborX="11779" custLinFactNeighborY="-32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93E998-57EB-4502-AD72-8AFD7BBF169A}" type="pres">
      <dgm:prSet presAssocID="{10E2E6CB-FEA2-4BE4-8F68-F53ECE0DD23D}" presName="Name13" presStyleLbl="parChTrans1D2" presStyleIdx="2" presStyleCnt="3"/>
      <dgm:spPr/>
      <dgm:t>
        <a:bodyPr/>
        <a:lstStyle/>
        <a:p>
          <a:endParaRPr lang="ru-RU"/>
        </a:p>
      </dgm:t>
    </dgm:pt>
    <dgm:pt modelId="{28895059-3489-4B26-A80B-C34345A1B53B}" type="pres">
      <dgm:prSet presAssocID="{50836237-D7B9-4D39-B516-18D1B5A66EA8}" presName="childText" presStyleLbl="bgAcc1" presStyleIdx="2" presStyleCnt="3" custScaleX="205259" custScaleY="59123" custLinFactNeighborX="11779" custLinFactNeighborY="-79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07F1AC-5901-49D7-A07E-0001F1BF4C7D}" type="presOf" srcId="{DB721126-70AF-4777-8761-05D84283B5FA}" destId="{A619C8AD-FCB3-4822-8766-7CA3FED29D3B}" srcOrd="0" destOrd="0" presId="urn:microsoft.com/office/officeart/2005/8/layout/hierarchy3"/>
    <dgm:cxn modelId="{4D61797A-6F4C-4E12-A9EE-745C72311BD2}" type="presOf" srcId="{10E2E6CB-FEA2-4BE4-8F68-F53ECE0DD23D}" destId="{CB93E998-57EB-4502-AD72-8AFD7BBF169A}" srcOrd="0" destOrd="0" presId="urn:microsoft.com/office/officeart/2005/8/layout/hierarchy3"/>
    <dgm:cxn modelId="{7065ADA2-2FAF-4B11-ABA2-57CF3ED870CF}" type="presOf" srcId="{906FE24D-5264-4D10-AC17-D76B55B9314A}" destId="{34472454-349C-4D92-9D89-89D5C5B1D938}" srcOrd="0" destOrd="0" presId="urn:microsoft.com/office/officeart/2005/8/layout/hierarchy3"/>
    <dgm:cxn modelId="{CC3E8E48-24B0-4FDC-9D50-B09377D700D3}" srcId="{839017EB-32E4-4485-92B1-4B5D2ED8B4EC}" destId="{297297CC-FBF8-422A-B86B-650BBC8FBF2A}" srcOrd="0" destOrd="0" parTransId="{051DD2C6-C4D9-4BAD-9AC8-D664194592C0}" sibTransId="{9151205B-17A3-4842-A8C6-F4A4E9AE1DE5}"/>
    <dgm:cxn modelId="{54542356-73F2-4C91-B1DD-960666124D1E}" type="presOf" srcId="{297297CC-FBF8-422A-B86B-650BBC8FBF2A}" destId="{E42C0CE1-7397-4D86-A336-FB61B9567B61}" srcOrd="0" destOrd="0" presId="urn:microsoft.com/office/officeart/2005/8/layout/hierarchy3"/>
    <dgm:cxn modelId="{D4FD4879-EB1C-4CB3-A451-2A8A202BBA19}" type="presOf" srcId="{50836237-D7B9-4D39-B516-18D1B5A66EA8}" destId="{28895059-3489-4B26-A80B-C34345A1B53B}" srcOrd="0" destOrd="0" presId="urn:microsoft.com/office/officeart/2005/8/layout/hierarchy3"/>
    <dgm:cxn modelId="{7F1EAA0C-7F04-4307-BB15-AF47DFBD0FA6}" type="presOf" srcId="{297297CC-FBF8-422A-B86B-650BBC8FBF2A}" destId="{EDD85AF4-B170-4386-A967-ADB17A397934}" srcOrd="1" destOrd="0" presId="urn:microsoft.com/office/officeart/2005/8/layout/hierarchy3"/>
    <dgm:cxn modelId="{A7931D70-C9D0-4151-8037-E0D63B33D382}" srcId="{297297CC-FBF8-422A-B86B-650BBC8FBF2A}" destId="{DB721126-70AF-4777-8761-05D84283B5FA}" srcOrd="0" destOrd="0" parTransId="{3E92456F-C913-45E6-87B2-640B216853B2}" sibTransId="{54F51F5A-C3B2-4EA0-A3DF-C0072F091CC7}"/>
    <dgm:cxn modelId="{2E3457B9-8D94-4EF8-973E-86FD0F1AFBDE}" type="presOf" srcId="{CC5B9CCA-6D08-4F0C-8530-EDD6EDD2B2E0}" destId="{C405AC82-8AEA-46AA-B2E1-2A2791863F02}" srcOrd="0" destOrd="0" presId="urn:microsoft.com/office/officeart/2005/8/layout/hierarchy3"/>
    <dgm:cxn modelId="{F44C9143-28A0-4D43-8DBA-89E5514766AC}" type="presOf" srcId="{839017EB-32E4-4485-92B1-4B5D2ED8B4EC}" destId="{D177C400-D5B7-4E9F-B465-BB44F857DC0C}" srcOrd="0" destOrd="0" presId="urn:microsoft.com/office/officeart/2005/8/layout/hierarchy3"/>
    <dgm:cxn modelId="{92680EE6-77AD-4352-A9AF-BD603DF7C725}" srcId="{297297CC-FBF8-422A-B86B-650BBC8FBF2A}" destId="{50836237-D7B9-4D39-B516-18D1B5A66EA8}" srcOrd="2" destOrd="0" parTransId="{10E2E6CB-FEA2-4BE4-8F68-F53ECE0DD23D}" sibTransId="{4DFFAE71-113D-41FC-927B-0D28AE7F356D}"/>
    <dgm:cxn modelId="{6F5251BD-B7BF-4CC5-B05D-9036AC4ECCB6}" srcId="{297297CC-FBF8-422A-B86B-650BBC8FBF2A}" destId="{906FE24D-5264-4D10-AC17-D76B55B9314A}" srcOrd="1" destOrd="0" parTransId="{CC5B9CCA-6D08-4F0C-8530-EDD6EDD2B2E0}" sibTransId="{E2CF9FE4-18D3-447F-9CB0-6C90B6AA43E8}"/>
    <dgm:cxn modelId="{2148E5DF-91AF-44C7-973E-94F9186219B7}" type="presOf" srcId="{3E92456F-C913-45E6-87B2-640B216853B2}" destId="{A3210A7B-37C8-4D47-BEDD-3DAA67547174}" srcOrd="0" destOrd="0" presId="urn:microsoft.com/office/officeart/2005/8/layout/hierarchy3"/>
    <dgm:cxn modelId="{83F0F098-0D76-414F-82FE-5DF28001CA1E}" type="presParOf" srcId="{D177C400-D5B7-4E9F-B465-BB44F857DC0C}" destId="{BAA0B3D2-915E-4428-BFE9-6EE4A0E26A28}" srcOrd="0" destOrd="0" presId="urn:microsoft.com/office/officeart/2005/8/layout/hierarchy3"/>
    <dgm:cxn modelId="{8339890C-8A45-402D-A78E-1DE87B12FF88}" type="presParOf" srcId="{BAA0B3D2-915E-4428-BFE9-6EE4A0E26A28}" destId="{4486F025-F46E-4008-B615-B983B4BD93B8}" srcOrd="0" destOrd="0" presId="urn:microsoft.com/office/officeart/2005/8/layout/hierarchy3"/>
    <dgm:cxn modelId="{918462B3-AA71-440E-AC22-5C46D7AA4002}" type="presParOf" srcId="{4486F025-F46E-4008-B615-B983B4BD93B8}" destId="{E42C0CE1-7397-4D86-A336-FB61B9567B61}" srcOrd="0" destOrd="0" presId="urn:microsoft.com/office/officeart/2005/8/layout/hierarchy3"/>
    <dgm:cxn modelId="{4AE1D3CC-CF05-4ADE-B21A-334EA342E467}" type="presParOf" srcId="{4486F025-F46E-4008-B615-B983B4BD93B8}" destId="{EDD85AF4-B170-4386-A967-ADB17A397934}" srcOrd="1" destOrd="0" presId="urn:microsoft.com/office/officeart/2005/8/layout/hierarchy3"/>
    <dgm:cxn modelId="{CF9ABA12-DC3A-4EDF-91BD-8B0051B87451}" type="presParOf" srcId="{BAA0B3D2-915E-4428-BFE9-6EE4A0E26A28}" destId="{07BDA9BF-8215-461B-850A-09BD47F3CB6B}" srcOrd="1" destOrd="0" presId="urn:microsoft.com/office/officeart/2005/8/layout/hierarchy3"/>
    <dgm:cxn modelId="{3F7FD796-F1BD-40A1-9948-2CA980C0ADD5}" type="presParOf" srcId="{07BDA9BF-8215-461B-850A-09BD47F3CB6B}" destId="{A3210A7B-37C8-4D47-BEDD-3DAA67547174}" srcOrd="0" destOrd="0" presId="urn:microsoft.com/office/officeart/2005/8/layout/hierarchy3"/>
    <dgm:cxn modelId="{03C8C03D-C252-464C-ACDB-0A3170A48FAC}" type="presParOf" srcId="{07BDA9BF-8215-461B-850A-09BD47F3CB6B}" destId="{A619C8AD-FCB3-4822-8766-7CA3FED29D3B}" srcOrd="1" destOrd="0" presId="urn:microsoft.com/office/officeart/2005/8/layout/hierarchy3"/>
    <dgm:cxn modelId="{BD739CA3-1299-4969-84A4-2C6E36399A86}" type="presParOf" srcId="{07BDA9BF-8215-461B-850A-09BD47F3CB6B}" destId="{C405AC82-8AEA-46AA-B2E1-2A2791863F02}" srcOrd="2" destOrd="0" presId="urn:microsoft.com/office/officeart/2005/8/layout/hierarchy3"/>
    <dgm:cxn modelId="{D400E056-27DC-44E9-BD1F-55B8EF00202A}" type="presParOf" srcId="{07BDA9BF-8215-461B-850A-09BD47F3CB6B}" destId="{34472454-349C-4D92-9D89-89D5C5B1D938}" srcOrd="3" destOrd="0" presId="urn:microsoft.com/office/officeart/2005/8/layout/hierarchy3"/>
    <dgm:cxn modelId="{D90C69A7-4151-46A7-8E86-2D5F8420A934}" type="presParOf" srcId="{07BDA9BF-8215-461B-850A-09BD47F3CB6B}" destId="{CB93E998-57EB-4502-AD72-8AFD7BBF169A}" srcOrd="4" destOrd="0" presId="urn:microsoft.com/office/officeart/2005/8/layout/hierarchy3"/>
    <dgm:cxn modelId="{2A4D2687-097F-4CDC-9F52-FCA5098B526B}" type="presParOf" srcId="{07BDA9BF-8215-461B-850A-09BD47F3CB6B}" destId="{28895059-3489-4B26-A80B-C34345A1B53B}" srcOrd="5" destOrd="0" presId="urn:microsoft.com/office/officeart/2005/8/layout/hierarchy3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00E7F-95E6-4AB6-8B89-403EAA998246}" type="doc">
      <dgm:prSet loTypeId="urn:microsoft.com/office/officeart/2005/8/layout/hList6" loCatId="list" qsTypeId="urn:microsoft.com/office/officeart/2005/8/quickstyle/simple4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E52B20B5-FC44-4D61-9190-7C3F23CDBB44}">
      <dgm:prSet phldrT="[Текст]" custT="1"/>
      <dgm:spPr/>
      <dgm:t>
        <a:bodyPr/>
        <a:lstStyle/>
        <a:p>
          <a:endParaRPr lang="ru-RU" sz="20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E9355D-E6D4-49A6-B336-AFEBB212340A}" type="parTrans" cxnId="{A72B08ED-4750-4CF5-98F7-F920BD69CDF3}">
      <dgm:prSet/>
      <dgm:spPr/>
      <dgm:t>
        <a:bodyPr/>
        <a:lstStyle/>
        <a:p>
          <a:endParaRPr lang="ru-RU"/>
        </a:p>
      </dgm:t>
    </dgm:pt>
    <dgm:pt modelId="{4E1A5867-B78B-4579-B884-6CC88C4CE951}" type="sibTrans" cxnId="{A72B08ED-4750-4CF5-98F7-F920BD69CDF3}">
      <dgm:prSet/>
      <dgm:spPr/>
      <dgm:t>
        <a:bodyPr/>
        <a:lstStyle/>
        <a:p>
          <a:endParaRPr lang="ru-RU"/>
        </a:p>
      </dgm:t>
    </dgm:pt>
    <dgm:pt modelId="{992ED173-0046-42C6-AE53-2EF10C80DDCB}">
      <dgm:prSet phldrT="[Текст]"/>
      <dgm:spPr/>
      <dgm:t>
        <a:bodyPr/>
        <a:lstStyle/>
        <a:p>
          <a:endParaRPr lang="ru-RU" dirty="0"/>
        </a:p>
      </dgm:t>
    </dgm:pt>
    <dgm:pt modelId="{DF589096-519B-44EA-967C-6BD2F240C465}" type="parTrans" cxnId="{4FFF5158-499C-46AB-B75D-D86AEE35E8C2}">
      <dgm:prSet/>
      <dgm:spPr/>
      <dgm:t>
        <a:bodyPr/>
        <a:lstStyle/>
        <a:p>
          <a:endParaRPr lang="ru-RU"/>
        </a:p>
      </dgm:t>
    </dgm:pt>
    <dgm:pt modelId="{C7D3935D-D385-4D0C-8166-89F9E3FE25BA}" type="sibTrans" cxnId="{4FFF5158-499C-46AB-B75D-D86AEE35E8C2}">
      <dgm:prSet/>
      <dgm:spPr/>
      <dgm:t>
        <a:bodyPr/>
        <a:lstStyle/>
        <a:p>
          <a:endParaRPr lang="ru-RU"/>
        </a:p>
      </dgm:t>
    </dgm:pt>
    <dgm:pt modelId="{F3DED932-C0B5-4563-9760-EBDB2EB9D019}">
      <dgm:prSet phldrT="[Текст]"/>
      <dgm:spPr/>
      <dgm:t>
        <a:bodyPr/>
        <a:lstStyle/>
        <a:p>
          <a:endParaRPr lang="ru-RU" dirty="0"/>
        </a:p>
      </dgm:t>
    </dgm:pt>
    <dgm:pt modelId="{6899B39A-B894-4CAC-858E-2741C64EF5B4}" type="parTrans" cxnId="{44EB72D8-981D-45FC-BA3D-27220CFB35D0}">
      <dgm:prSet/>
      <dgm:spPr/>
      <dgm:t>
        <a:bodyPr/>
        <a:lstStyle/>
        <a:p>
          <a:endParaRPr lang="ru-RU"/>
        </a:p>
      </dgm:t>
    </dgm:pt>
    <dgm:pt modelId="{B0085348-9BF0-4781-828A-495696160564}" type="sibTrans" cxnId="{44EB72D8-981D-45FC-BA3D-27220CFB35D0}">
      <dgm:prSet/>
      <dgm:spPr/>
      <dgm:t>
        <a:bodyPr/>
        <a:lstStyle/>
        <a:p>
          <a:endParaRPr lang="ru-RU"/>
        </a:p>
      </dgm:t>
    </dgm:pt>
    <dgm:pt modelId="{8B40E792-0DB0-4751-88EB-C5FC91A635EA}" type="pres">
      <dgm:prSet presAssocID="{29100E7F-95E6-4AB6-8B89-403EAA99824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C414D84-70BF-481E-9F70-94DF9467A4C0}" type="pres">
      <dgm:prSet presAssocID="{E52B20B5-FC44-4D61-9190-7C3F23CDBB44}" presName="node" presStyleLbl="node1" presStyleIdx="0" presStyleCnt="3" custLinFactNeighborX="-513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D8AA09-8B2C-4A99-8E07-667C97DDB122}" type="pres">
      <dgm:prSet presAssocID="{4E1A5867-B78B-4579-B884-6CC88C4CE951}" presName="sibTrans" presStyleCnt="0"/>
      <dgm:spPr/>
    </dgm:pt>
    <dgm:pt modelId="{109D0826-8F78-4432-B973-005A0A82DA70}" type="pres">
      <dgm:prSet presAssocID="{992ED173-0046-42C6-AE53-2EF10C80DDCB}" presName="node" presStyleLbl="node1" presStyleIdx="1" presStyleCnt="3" custLinFactNeighborX="-45681" custLinFactNeighborY="-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C40848-3A00-45F6-AFB7-673A11797371}" type="pres">
      <dgm:prSet presAssocID="{C7D3935D-D385-4D0C-8166-89F9E3FE25BA}" presName="sibTrans" presStyleCnt="0"/>
      <dgm:spPr/>
    </dgm:pt>
    <dgm:pt modelId="{BD947E56-DFAC-45A6-9930-B2DF25FE439F}" type="pres">
      <dgm:prSet presAssocID="{F3DED932-C0B5-4563-9760-EBDB2EB9D019}" presName="node" presStyleLbl="node1" presStyleIdx="2" presStyleCnt="3" custLinFactNeighborX="-54318" custLinFactNeighborY="-14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4EB72D8-981D-45FC-BA3D-27220CFB35D0}" srcId="{29100E7F-95E6-4AB6-8B89-403EAA998246}" destId="{F3DED932-C0B5-4563-9760-EBDB2EB9D019}" srcOrd="2" destOrd="0" parTransId="{6899B39A-B894-4CAC-858E-2741C64EF5B4}" sibTransId="{B0085348-9BF0-4781-828A-495696160564}"/>
    <dgm:cxn modelId="{A72B08ED-4750-4CF5-98F7-F920BD69CDF3}" srcId="{29100E7F-95E6-4AB6-8B89-403EAA998246}" destId="{E52B20B5-FC44-4D61-9190-7C3F23CDBB44}" srcOrd="0" destOrd="0" parTransId="{1FE9355D-E6D4-49A6-B336-AFEBB212340A}" sibTransId="{4E1A5867-B78B-4579-B884-6CC88C4CE951}"/>
    <dgm:cxn modelId="{EDF8E256-74F6-44AE-9172-A836B98D539E}" type="presOf" srcId="{29100E7F-95E6-4AB6-8B89-403EAA998246}" destId="{8B40E792-0DB0-4751-88EB-C5FC91A635EA}" srcOrd="0" destOrd="0" presId="urn:microsoft.com/office/officeart/2005/8/layout/hList6"/>
    <dgm:cxn modelId="{1A97745C-46D2-4DB3-8F3A-2515FCD15013}" type="presOf" srcId="{E52B20B5-FC44-4D61-9190-7C3F23CDBB44}" destId="{CC414D84-70BF-481E-9F70-94DF9467A4C0}" srcOrd="0" destOrd="0" presId="urn:microsoft.com/office/officeart/2005/8/layout/hList6"/>
    <dgm:cxn modelId="{49459388-1D7A-4A6A-A696-2F063C3D63C8}" type="presOf" srcId="{F3DED932-C0B5-4563-9760-EBDB2EB9D019}" destId="{BD947E56-DFAC-45A6-9930-B2DF25FE439F}" srcOrd="0" destOrd="0" presId="urn:microsoft.com/office/officeart/2005/8/layout/hList6"/>
    <dgm:cxn modelId="{4FFF5158-499C-46AB-B75D-D86AEE35E8C2}" srcId="{29100E7F-95E6-4AB6-8B89-403EAA998246}" destId="{992ED173-0046-42C6-AE53-2EF10C80DDCB}" srcOrd="1" destOrd="0" parTransId="{DF589096-519B-44EA-967C-6BD2F240C465}" sibTransId="{C7D3935D-D385-4D0C-8166-89F9E3FE25BA}"/>
    <dgm:cxn modelId="{8A0F9D3B-C14D-458E-95B8-041538D82EC9}" type="presOf" srcId="{992ED173-0046-42C6-AE53-2EF10C80DDCB}" destId="{109D0826-8F78-4432-B973-005A0A82DA70}" srcOrd="0" destOrd="0" presId="urn:microsoft.com/office/officeart/2005/8/layout/hList6"/>
    <dgm:cxn modelId="{6BB69F75-888E-440D-BD3C-3ACC99ED82DB}" type="presParOf" srcId="{8B40E792-0DB0-4751-88EB-C5FC91A635EA}" destId="{CC414D84-70BF-481E-9F70-94DF9467A4C0}" srcOrd="0" destOrd="0" presId="urn:microsoft.com/office/officeart/2005/8/layout/hList6"/>
    <dgm:cxn modelId="{8E4F208C-2BC9-433D-AD0E-13576280654C}" type="presParOf" srcId="{8B40E792-0DB0-4751-88EB-C5FC91A635EA}" destId="{81D8AA09-8B2C-4A99-8E07-667C97DDB122}" srcOrd="1" destOrd="0" presId="urn:microsoft.com/office/officeart/2005/8/layout/hList6"/>
    <dgm:cxn modelId="{79AB92C3-B3FF-4E6C-A2B5-9A6D71D33233}" type="presParOf" srcId="{8B40E792-0DB0-4751-88EB-C5FC91A635EA}" destId="{109D0826-8F78-4432-B973-005A0A82DA70}" srcOrd="2" destOrd="0" presId="urn:microsoft.com/office/officeart/2005/8/layout/hList6"/>
    <dgm:cxn modelId="{7AF2476F-6244-4918-A752-B69516DBF8E0}" type="presParOf" srcId="{8B40E792-0DB0-4751-88EB-C5FC91A635EA}" destId="{58C40848-3A00-45F6-AFB7-673A11797371}" srcOrd="3" destOrd="0" presId="urn:microsoft.com/office/officeart/2005/8/layout/hList6"/>
    <dgm:cxn modelId="{F9DF13B6-FF70-450D-B797-32FBD313CFA6}" type="presParOf" srcId="{8B40E792-0DB0-4751-88EB-C5FC91A635EA}" destId="{BD947E56-DFAC-45A6-9930-B2DF25FE439F}" srcOrd="4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00D751-3A34-4484-88BF-FD92711BD77C}" type="doc">
      <dgm:prSet loTypeId="urn:microsoft.com/office/officeart/2005/8/layout/chevron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6D5EF0AF-0488-4EB4-891B-A9092E5DBD71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2019г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9D1791E4-5B01-423C-B32C-104A7ED61A2F}" type="parTrans" cxnId="{268E777D-7EA9-40DB-B6E8-DCBF44A5B3DF}">
      <dgm:prSet/>
      <dgm:spPr/>
      <dgm:t>
        <a:bodyPr/>
        <a:lstStyle/>
        <a:p>
          <a:endParaRPr lang="ru-RU"/>
        </a:p>
      </dgm:t>
    </dgm:pt>
    <dgm:pt modelId="{EBA46A04-05CA-4DD7-9737-DEE0994279BA}" type="sibTrans" cxnId="{268E777D-7EA9-40DB-B6E8-DCBF44A5B3DF}">
      <dgm:prSet/>
      <dgm:spPr/>
      <dgm:t>
        <a:bodyPr/>
        <a:lstStyle/>
        <a:p>
          <a:endParaRPr lang="ru-RU"/>
        </a:p>
      </dgm:t>
    </dgm:pt>
    <dgm:pt modelId="{A72B7578-3F7E-4FBC-BD18-C4928CEAE92C}">
      <dgm:prSet phldrT="[Текст]" custT="1"/>
      <dgm:spPr/>
      <dgm:t>
        <a:bodyPr/>
        <a:lstStyle/>
        <a:p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Общая </a:t>
          </a:r>
          <a:r>
            <a:rPr lang="ru-RU" sz="2000" b="1" i="1" u="sng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категориность</a:t>
          </a:r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врачей -61%</a:t>
          </a:r>
          <a:endParaRPr lang="ru-RU" sz="2000" b="1" i="1" u="sng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4B9198E-C866-496B-A81B-1A531C12E316}" type="parTrans" cxnId="{C7FBE773-C340-4888-9573-7B97DFF0B7C0}">
      <dgm:prSet/>
      <dgm:spPr/>
      <dgm:t>
        <a:bodyPr/>
        <a:lstStyle/>
        <a:p>
          <a:endParaRPr lang="ru-RU"/>
        </a:p>
      </dgm:t>
    </dgm:pt>
    <dgm:pt modelId="{2CBD65EF-8592-46C2-96D6-5A67B6238FFE}" type="sibTrans" cxnId="{C7FBE773-C340-4888-9573-7B97DFF0B7C0}">
      <dgm:prSet/>
      <dgm:spPr/>
      <dgm:t>
        <a:bodyPr/>
        <a:lstStyle/>
        <a:p>
          <a:endParaRPr lang="ru-RU"/>
        </a:p>
      </dgm:t>
    </dgm:pt>
    <dgm:pt modelId="{5EA45B2A-88E5-4296-A027-821B6D91A99E}">
      <dgm:prSet phldrT="[Текст]"/>
      <dgm:spPr/>
      <dgm:t>
        <a:bodyPr/>
        <a:lstStyle/>
        <a:p>
          <a:r>
            <a:rPr lang="ru-RU" b="1" dirty="0" smtClean="0">
              <a:latin typeface="Times New Roman" pitchFamily="18" charset="0"/>
              <a:cs typeface="Times New Roman" pitchFamily="18" charset="0"/>
            </a:rPr>
            <a:t>2020 г</a:t>
          </a:r>
          <a:endParaRPr lang="ru-RU" b="1" dirty="0">
            <a:latin typeface="Times New Roman" pitchFamily="18" charset="0"/>
            <a:cs typeface="Times New Roman" pitchFamily="18" charset="0"/>
          </a:endParaRPr>
        </a:p>
      </dgm:t>
    </dgm:pt>
    <dgm:pt modelId="{4671B477-7465-4F32-9FDE-32CDC9156724}" type="parTrans" cxnId="{A8D8206B-7D15-46A4-891B-F1EF9C7217E1}">
      <dgm:prSet/>
      <dgm:spPr/>
      <dgm:t>
        <a:bodyPr/>
        <a:lstStyle/>
        <a:p>
          <a:endParaRPr lang="ru-RU"/>
        </a:p>
      </dgm:t>
    </dgm:pt>
    <dgm:pt modelId="{414662FA-A131-40A8-BDFC-CB2BA8486C2C}" type="sibTrans" cxnId="{A8D8206B-7D15-46A4-891B-F1EF9C7217E1}">
      <dgm:prSet/>
      <dgm:spPr/>
      <dgm:t>
        <a:bodyPr/>
        <a:lstStyle/>
        <a:p>
          <a:endParaRPr lang="ru-RU"/>
        </a:p>
      </dgm:t>
    </dgm:pt>
    <dgm:pt modelId="{17138091-F173-48B0-92F6-66AB7A8EDB75}">
      <dgm:prSet phldrT="[Текст]" custT="1"/>
      <dgm:spPr/>
      <dgm:t>
        <a:bodyPr/>
        <a:lstStyle/>
        <a:p>
          <a:endParaRPr lang="ru-RU" sz="2000" i="1" u="sng" dirty="0">
            <a:latin typeface="Times New Roman" pitchFamily="18" charset="0"/>
            <a:cs typeface="Times New Roman" pitchFamily="18" charset="0"/>
          </a:endParaRPr>
        </a:p>
      </dgm:t>
    </dgm:pt>
    <dgm:pt modelId="{9DFC469F-B048-4627-B1BE-E641750321AB}" type="parTrans" cxnId="{1AD6327E-6A6E-4DE4-983C-BE12787DE7D7}">
      <dgm:prSet/>
      <dgm:spPr/>
      <dgm:t>
        <a:bodyPr/>
        <a:lstStyle/>
        <a:p>
          <a:endParaRPr lang="ru-RU"/>
        </a:p>
      </dgm:t>
    </dgm:pt>
    <dgm:pt modelId="{9022A237-A0AD-49BB-BE39-D713402D7241}" type="sibTrans" cxnId="{1AD6327E-6A6E-4DE4-983C-BE12787DE7D7}">
      <dgm:prSet/>
      <dgm:spPr/>
      <dgm:t>
        <a:bodyPr/>
        <a:lstStyle/>
        <a:p>
          <a:endParaRPr lang="ru-RU"/>
        </a:p>
      </dgm:t>
    </dgm:pt>
    <dgm:pt modelId="{8D5FDA20-89DB-4A42-9507-53FABC2BB694}">
      <dgm:prSet custT="1"/>
      <dgm:spPr/>
      <dgm:t>
        <a:bodyPr/>
        <a:lstStyle/>
        <a:p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Общая </a:t>
          </a:r>
          <a:r>
            <a:rPr lang="ru-RU" sz="2000" b="1" i="1" u="sng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категориность</a:t>
          </a:r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 врачей- 86%</a:t>
          </a:r>
        </a:p>
      </dgm:t>
    </dgm:pt>
    <dgm:pt modelId="{C16B416E-4D88-49FF-AC4B-9CCB06EC597A}" type="parTrans" cxnId="{30A172FC-5CD4-4622-B35C-42AE1ABCFF99}">
      <dgm:prSet/>
      <dgm:spPr/>
      <dgm:t>
        <a:bodyPr/>
        <a:lstStyle/>
        <a:p>
          <a:endParaRPr lang="ru-RU"/>
        </a:p>
      </dgm:t>
    </dgm:pt>
    <dgm:pt modelId="{F6743D5D-AF70-4B0D-9182-FCC55F9E822C}" type="sibTrans" cxnId="{30A172FC-5CD4-4622-B35C-42AE1ABCFF99}">
      <dgm:prSet/>
      <dgm:spPr/>
      <dgm:t>
        <a:bodyPr/>
        <a:lstStyle/>
        <a:p>
          <a:endParaRPr lang="ru-RU"/>
        </a:p>
      </dgm:t>
    </dgm:pt>
    <dgm:pt modelId="{F9005895-44A1-409E-AC75-AA7ED124CD79}">
      <dgm:prSet phldrT="[Текст]" custT="1"/>
      <dgm:spPr/>
      <dgm:t>
        <a:bodyPr/>
        <a:lstStyle/>
        <a:p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Общая </a:t>
          </a:r>
          <a:r>
            <a:rPr lang="ru-RU" sz="2000" b="1" i="1" u="sng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категориность</a:t>
          </a:r>
          <a:r>
            <a:rPr lang="ru-RU" sz="2000" b="1" i="1" u="sng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среднего медицинского персонала- 49%</a:t>
          </a:r>
          <a:endParaRPr lang="ru-RU" sz="2000" b="1" i="1" u="sng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547B5213-BC96-4FA1-B2A4-1935E751B6B1}" type="parTrans" cxnId="{2D21F868-95C6-436C-BE19-996F7298C80B}">
      <dgm:prSet/>
      <dgm:spPr/>
      <dgm:t>
        <a:bodyPr/>
        <a:lstStyle/>
        <a:p>
          <a:endParaRPr lang="ru-RU"/>
        </a:p>
      </dgm:t>
    </dgm:pt>
    <dgm:pt modelId="{D9FE4B71-5F15-4725-876A-7B6AD6224396}" type="sibTrans" cxnId="{2D21F868-95C6-436C-BE19-996F7298C80B}">
      <dgm:prSet/>
      <dgm:spPr/>
      <dgm:t>
        <a:bodyPr/>
        <a:lstStyle/>
        <a:p>
          <a:endParaRPr lang="ru-RU"/>
        </a:p>
      </dgm:t>
    </dgm:pt>
    <dgm:pt modelId="{B31D424A-D97D-4E46-B33B-1C4391818239}">
      <dgm:prSet custT="1"/>
      <dgm:spPr/>
      <dgm:t>
        <a:bodyPr/>
        <a:lstStyle/>
        <a:p>
          <a:r>
            <a: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Общая </a:t>
          </a:r>
          <a:r>
            <a:rPr lang="ru-RU" sz="2000" b="1" i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категориность</a:t>
          </a:r>
          <a:r>
            <a:rPr lang="ru-RU" sz="20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среднего медицинского персонала-53%</a:t>
          </a:r>
          <a:r>
            <a:rPr lang="ru-RU" sz="2000" b="1" i="1" dirty="0" smtClean="0">
              <a:latin typeface="Times New Roman" pitchFamily="18" charset="0"/>
              <a:cs typeface="Times New Roman" pitchFamily="18" charset="0"/>
            </a:rPr>
            <a:t>  </a:t>
          </a:r>
          <a:endParaRPr lang="ru-RU" sz="2000" b="1" i="1" u="sng" dirty="0" smtClean="0">
            <a:latin typeface="Times New Roman" pitchFamily="18" charset="0"/>
            <a:cs typeface="Times New Roman" pitchFamily="18" charset="0"/>
          </a:endParaRPr>
        </a:p>
      </dgm:t>
    </dgm:pt>
    <dgm:pt modelId="{824C5B5B-593E-41EF-A89B-032277E51EA6}" type="parTrans" cxnId="{ECAC5A57-27DD-4E28-A3E1-2FBCF0AE872C}">
      <dgm:prSet/>
      <dgm:spPr/>
    </dgm:pt>
    <dgm:pt modelId="{746EE40A-6C98-4974-B13E-9E847F6FD603}" type="sibTrans" cxnId="{ECAC5A57-27DD-4E28-A3E1-2FBCF0AE872C}">
      <dgm:prSet/>
      <dgm:spPr/>
    </dgm:pt>
    <dgm:pt modelId="{AD024182-54B2-42F9-ADEE-B44300696718}" type="pres">
      <dgm:prSet presAssocID="{A100D751-3A34-4484-88BF-FD92711BD77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8E04563-02B9-4D64-B614-84E8D713D42D}" type="pres">
      <dgm:prSet presAssocID="{6D5EF0AF-0488-4EB4-891B-A9092E5DBD71}" presName="composite" presStyleCnt="0"/>
      <dgm:spPr/>
    </dgm:pt>
    <dgm:pt modelId="{FF465CE2-C5A2-4DC1-BF5F-6DA3B07F3D05}" type="pres">
      <dgm:prSet presAssocID="{6D5EF0AF-0488-4EB4-891B-A9092E5DBD71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786BAE-72AD-4F2F-8416-0ACC7189DC65}" type="pres">
      <dgm:prSet presAssocID="{6D5EF0AF-0488-4EB4-891B-A9092E5DBD71}" presName="descendantText" presStyleLbl="alignAcc1" presStyleIdx="0" presStyleCnt="2" custScaleY="141821" custLinFactNeighborX="-88" custLinFactNeighborY="-100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6E9E4F-DF88-42DD-B606-093E72FB255B}" type="pres">
      <dgm:prSet presAssocID="{EBA46A04-05CA-4DD7-9737-DEE0994279BA}" presName="sp" presStyleCnt="0"/>
      <dgm:spPr/>
    </dgm:pt>
    <dgm:pt modelId="{A7C81561-7932-4AFE-8201-3D10251BBC80}" type="pres">
      <dgm:prSet presAssocID="{5EA45B2A-88E5-4296-A027-821B6D91A99E}" presName="composite" presStyleCnt="0"/>
      <dgm:spPr/>
    </dgm:pt>
    <dgm:pt modelId="{65BDDCF7-C59F-4699-986E-D03838BB9541}" type="pres">
      <dgm:prSet presAssocID="{5EA45B2A-88E5-4296-A027-821B6D91A99E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E467CC-E7DC-4483-9860-CE4C02BCE81F}" type="pres">
      <dgm:prSet presAssocID="{5EA45B2A-88E5-4296-A027-821B6D91A99E}" presName="descendantText" presStyleLbl="alignAcc1" presStyleIdx="1" presStyleCnt="2" custScaleY="108032" custLinFactNeighborX="-88" custLinFactNeighborY="222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CF5DFF1-9756-448F-9FC6-593361418F43}" type="presOf" srcId="{8D5FDA20-89DB-4A42-9507-53FABC2BB694}" destId="{2AE467CC-E7DC-4483-9860-CE4C02BCE81F}" srcOrd="0" destOrd="1" presId="urn:microsoft.com/office/officeart/2005/8/layout/chevron2"/>
    <dgm:cxn modelId="{268E777D-7EA9-40DB-B6E8-DCBF44A5B3DF}" srcId="{A100D751-3A34-4484-88BF-FD92711BD77C}" destId="{6D5EF0AF-0488-4EB4-891B-A9092E5DBD71}" srcOrd="0" destOrd="0" parTransId="{9D1791E4-5B01-423C-B32C-104A7ED61A2F}" sibTransId="{EBA46A04-05CA-4DD7-9737-DEE0994279BA}"/>
    <dgm:cxn modelId="{836AFCE7-99E2-4E83-86C4-10443B14A7F3}" type="presOf" srcId="{A100D751-3A34-4484-88BF-FD92711BD77C}" destId="{AD024182-54B2-42F9-ADEE-B44300696718}" srcOrd="0" destOrd="0" presId="urn:microsoft.com/office/officeart/2005/8/layout/chevron2"/>
    <dgm:cxn modelId="{30A172FC-5CD4-4622-B35C-42AE1ABCFF99}" srcId="{5EA45B2A-88E5-4296-A027-821B6D91A99E}" destId="{8D5FDA20-89DB-4A42-9507-53FABC2BB694}" srcOrd="1" destOrd="0" parTransId="{C16B416E-4D88-49FF-AC4B-9CCB06EC597A}" sibTransId="{F6743D5D-AF70-4B0D-9182-FCC55F9E822C}"/>
    <dgm:cxn modelId="{AA7F1AC5-EF3E-4A51-984C-42DAC753BFDE}" type="presOf" srcId="{5EA45B2A-88E5-4296-A027-821B6D91A99E}" destId="{65BDDCF7-C59F-4699-986E-D03838BB9541}" srcOrd="0" destOrd="0" presId="urn:microsoft.com/office/officeart/2005/8/layout/chevron2"/>
    <dgm:cxn modelId="{1AD6327E-6A6E-4DE4-983C-BE12787DE7D7}" srcId="{5EA45B2A-88E5-4296-A027-821B6D91A99E}" destId="{17138091-F173-48B0-92F6-66AB7A8EDB75}" srcOrd="0" destOrd="0" parTransId="{9DFC469F-B048-4627-B1BE-E641750321AB}" sibTransId="{9022A237-A0AD-49BB-BE39-D713402D7241}"/>
    <dgm:cxn modelId="{24B21F67-F587-45F7-B9AF-E84A75BBCB64}" type="presOf" srcId="{A72B7578-3F7E-4FBC-BD18-C4928CEAE92C}" destId="{B8786BAE-72AD-4F2F-8416-0ACC7189DC65}" srcOrd="0" destOrd="0" presId="urn:microsoft.com/office/officeart/2005/8/layout/chevron2"/>
    <dgm:cxn modelId="{B25F869D-2133-4C55-BF33-C4233A352821}" type="presOf" srcId="{17138091-F173-48B0-92F6-66AB7A8EDB75}" destId="{2AE467CC-E7DC-4483-9860-CE4C02BCE81F}" srcOrd="0" destOrd="0" presId="urn:microsoft.com/office/officeart/2005/8/layout/chevron2"/>
    <dgm:cxn modelId="{A8D8206B-7D15-46A4-891B-F1EF9C7217E1}" srcId="{A100D751-3A34-4484-88BF-FD92711BD77C}" destId="{5EA45B2A-88E5-4296-A027-821B6D91A99E}" srcOrd="1" destOrd="0" parTransId="{4671B477-7465-4F32-9FDE-32CDC9156724}" sibTransId="{414662FA-A131-40A8-BDFC-CB2BA8486C2C}"/>
    <dgm:cxn modelId="{2D21F868-95C6-436C-BE19-996F7298C80B}" srcId="{6D5EF0AF-0488-4EB4-891B-A9092E5DBD71}" destId="{F9005895-44A1-409E-AC75-AA7ED124CD79}" srcOrd="1" destOrd="0" parTransId="{547B5213-BC96-4FA1-B2A4-1935E751B6B1}" sibTransId="{D9FE4B71-5F15-4725-876A-7B6AD6224396}"/>
    <dgm:cxn modelId="{FA0121DC-2396-4CEE-90A8-2D160AC706C9}" type="presOf" srcId="{B31D424A-D97D-4E46-B33B-1C4391818239}" destId="{2AE467CC-E7DC-4483-9860-CE4C02BCE81F}" srcOrd="0" destOrd="2" presId="urn:microsoft.com/office/officeart/2005/8/layout/chevron2"/>
    <dgm:cxn modelId="{F7DE7CC9-AC8A-4316-B84A-6426150AD52D}" type="presOf" srcId="{6D5EF0AF-0488-4EB4-891B-A9092E5DBD71}" destId="{FF465CE2-C5A2-4DC1-BF5F-6DA3B07F3D05}" srcOrd="0" destOrd="0" presId="urn:microsoft.com/office/officeart/2005/8/layout/chevron2"/>
    <dgm:cxn modelId="{04AAB4D2-DB34-42F8-9751-B7144490C60F}" type="presOf" srcId="{F9005895-44A1-409E-AC75-AA7ED124CD79}" destId="{B8786BAE-72AD-4F2F-8416-0ACC7189DC65}" srcOrd="0" destOrd="1" presId="urn:microsoft.com/office/officeart/2005/8/layout/chevron2"/>
    <dgm:cxn modelId="{ECAC5A57-27DD-4E28-A3E1-2FBCF0AE872C}" srcId="{5EA45B2A-88E5-4296-A027-821B6D91A99E}" destId="{B31D424A-D97D-4E46-B33B-1C4391818239}" srcOrd="2" destOrd="0" parTransId="{824C5B5B-593E-41EF-A89B-032277E51EA6}" sibTransId="{746EE40A-6C98-4974-B13E-9E847F6FD603}"/>
    <dgm:cxn modelId="{C7FBE773-C340-4888-9573-7B97DFF0B7C0}" srcId="{6D5EF0AF-0488-4EB4-891B-A9092E5DBD71}" destId="{A72B7578-3F7E-4FBC-BD18-C4928CEAE92C}" srcOrd="0" destOrd="0" parTransId="{54B9198E-C866-496B-A81B-1A531C12E316}" sibTransId="{2CBD65EF-8592-46C2-96D6-5A67B6238FFE}"/>
    <dgm:cxn modelId="{303F5623-A26D-4B73-A3DD-1672B15B2B5C}" type="presParOf" srcId="{AD024182-54B2-42F9-ADEE-B44300696718}" destId="{B8E04563-02B9-4D64-B614-84E8D713D42D}" srcOrd="0" destOrd="0" presId="urn:microsoft.com/office/officeart/2005/8/layout/chevron2"/>
    <dgm:cxn modelId="{A334C3D7-6380-4DE6-A525-BCFB76F05958}" type="presParOf" srcId="{B8E04563-02B9-4D64-B614-84E8D713D42D}" destId="{FF465CE2-C5A2-4DC1-BF5F-6DA3B07F3D05}" srcOrd="0" destOrd="0" presId="urn:microsoft.com/office/officeart/2005/8/layout/chevron2"/>
    <dgm:cxn modelId="{30418D33-3D45-45FD-ACEE-5E48CF6A2966}" type="presParOf" srcId="{B8E04563-02B9-4D64-B614-84E8D713D42D}" destId="{B8786BAE-72AD-4F2F-8416-0ACC7189DC65}" srcOrd="1" destOrd="0" presId="urn:microsoft.com/office/officeart/2005/8/layout/chevron2"/>
    <dgm:cxn modelId="{9FE267B8-471A-4FCA-8054-E2C0F1C09995}" type="presParOf" srcId="{AD024182-54B2-42F9-ADEE-B44300696718}" destId="{EE6E9E4F-DF88-42DD-B606-093E72FB255B}" srcOrd="1" destOrd="0" presId="urn:microsoft.com/office/officeart/2005/8/layout/chevron2"/>
    <dgm:cxn modelId="{8CBD7FF1-72B0-4F7F-BF4D-05C0D0833FD1}" type="presParOf" srcId="{AD024182-54B2-42F9-ADEE-B44300696718}" destId="{A7C81561-7932-4AFE-8201-3D10251BBC80}" srcOrd="2" destOrd="0" presId="urn:microsoft.com/office/officeart/2005/8/layout/chevron2"/>
    <dgm:cxn modelId="{47ECC993-7307-4C99-8EF5-484986BFFADA}" type="presParOf" srcId="{A7C81561-7932-4AFE-8201-3D10251BBC80}" destId="{65BDDCF7-C59F-4699-986E-D03838BB9541}" srcOrd="0" destOrd="0" presId="urn:microsoft.com/office/officeart/2005/8/layout/chevron2"/>
    <dgm:cxn modelId="{1A4A0C95-7942-41B4-B38E-739F51CF4026}" type="presParOf" srcId="{A7C81561-7932-4AFE-8201-3D10251BBC80}" destId="{2AE467CC-E7DC-4483-9860-CE4C02BCE81F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255A25E-765A-4A3F-8CC1-3DA4816CAF25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CC53F18B-CB48-4ED7-A9D1-1188CE0DDAEA}">
      <dgm:prSet phldrT="[Текст]" custT="1"/>
      <dgm:spPr/>
      <dgm:t>
        <a:bodyPr/>
        <a:lstStyle/>
        <a:p>
          <a:endParaRPr lang="ru-RU" sz="1300" b="1" i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2019г                      </a:t>
          </a:r>
          <a:r>
            <a:rPr lang="ru-RU" sz="1300" b="1" i="1" u="none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86,27%</a:t>
          </a:r>
          <a:endParaRPr lang="ru-RU" sz="1300" b="1" i="1" dirty="0" smtClean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900" dirty="0">
            <a:solidFill>
              <a:schemeClr val="tx2">
                <a:lumMod val="75000"/>
              </a:schemeClr>
            </a:solidFill>
          </a:endParaRPr>
        </a:p>
      </dgm:t>
    </dgm:pt>
    <dgm:pt modelId="{C53E2B6E-E486-439E-B4E0-876054EDA825}" type="parTrans" cxnId="{27E75509-2BBB-4D8A-A0DD-709C4BF6C114}">
      <dgm:prSet/>
      <dgm:spPr/>
      <dgm:t>
        <a:bodyPr/>
        <a:lstStyle/>
        <a:p>
          <a:endParaRPr lang="ru-RU"/>
        </a:p>
      </dgm:t>
    </dgm:pt>
    <dgm:pt modelId="{8C4EA8E2-E089-4848-973A-2E9E06DEBBBB}" type="sibTrans" cxnId="{27E75509-2BBB-4D8A-A0DD-709C4BF6C114}">
      <dgm:prSet/>
      <dgm:spPr/>
      <dgm:t>
        <a:bodyPr/>
        <a:lstStyle/>
        <a:p>
          <a:endParaRPr lang="ru-RU"/>
        </a:p>
      </dgm:t>
    </dgm:pt>
    <dgm:pt modelId="{C5A44C5F-9DCB-4188-A5DF-6F5F9F8E03B0}">
      <dgm:prSet phldrT="[Текст]" custT="1"/>
      <dgm:spPr/>
      <dgm:t>
        <a:bodyPr/>
        <a:lstStyle/>
        <a:p>
          <a:r>
            <a:rPr lang="ru-RU" sz="1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Оснащенность</a:t>
          </a:r>
        </a:p>
        <a:p>
          <a:r>
            <a:rPr lang="ru-RU" sz="13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медицинской</a:t>
          </a:r>
        </a:p>
        <a:p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техникой</a:t>
          </a:r>
          <a:endParaRPr lang="ru-RU" sz="1400" dirty="0">
            <a:solidFill>
              <a:schemeClr val="tx2">
                <a:lumMod val="75000"/>
              </a:schemeClr>
            </a:solidFill>
          </a:endParaRPr>
        </a:p>
      </dgm:t>
    </dgm:pt>
    <dgm:pt modelId="{7FF5AD52-9DA9-4F93-A46F-1CB6B281EB4C}" type="parTrans" cxnId="{4F8628E5-57A4-48AD-BD30-F1EDF5C488E4}">
      <dgm:prSet/>
      <dgm:spPr/>
      <dgm:t>
        <a:bodyPr/>
        <a:lstStyle/>
        <a:p>
          <a:endParaRPr lang="ru-RU"/>
        </a:p>
      </dgm:t>
    </dgm:pt>
    <dgm:pt modelId="{BBC6C3BC-EF17-4B1C-816F-21468B47289B}" type="sibTrans" cxnId="{4F8628E5-57A4-48AD-BD30-F1EDF5C488E4}">
      <dgm:prSet/>
      <dgm:spPr/>
      <dgm:t>
        <a:bodyPr/>
        <a:lstStyle/>
        <a:p>
          <a:endParaRPr lang="ru-RU"/>
        </a:p>
      </dgm:t>
    </dgm:pt>
    <dgm:pt modelId="{7BD70CF5-A51C-4AB3-946F-094BE88B0A0C}">
      <dgm:prSet phldrT="[Текст]" custT="1"/>
      <dgm:spPr/>
      <dgm:t>
        <a:bodyPr/>
        <a:lstStyle/>
        <a:p>
          <a:endParaRPr lang="ru-RU" sz="1300" b="1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13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2020г                       </a:t>
          </a:r>
          <a:r>
            <a:rPr lang="ru-RU" sz="1300" b="1" i="1" u="none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89,1%</a:t>
          </a:r>
          <a:endParaRPr lang="ru-RU" sz="1300" b="1" i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ru-RU" sz="1600" dirty="0"/>
        </a:p>
      </dgm:t>
    </dgm:pt>
    <dgm:pt modelId="{5FE3021F-C857-4810-9C5E-8E3D44A1D2B1}" type="parTrans" cxnId="{FA194F99-B179-418B-8635-D45D617EC932}">
      <dgm:prSet/>
      <dgm:spPr/>
      <dgm:t>
        <a:bodyPr/>
        <a:lstStyle/>
        <a:p>
          <a:endParaRPr lang="ru-RU"/>
        </a:p>
      </dgm:t>
    </dgm:pt>
    <dgm:pt modelId="{2B9C4821-E647-42DD-8E18-D945EA3914CC}" type="sibTrans" cxnId="{FA194F99-B179-418B-8635-D45D617EC932}">
      <dgm:prSet/>
      <dgm:spPr/>
      <dgm:t>
        <a:bodyPr/>
        <a:lstStyle/>
        <a:p>
          <a:endParaRPr lang="ru-RU"/>
        </a:p>
      </dgm:t>
    </dgm:pt>
    <dgm:pt modelId="{BAC570DE-214E-4503-8F93-1DB0DE380333}" type="pres">
      <dgm:prSet presAssocID="{8255A25E-765A-4A3F-8CC1-3DA4816CAF25}" presName="CompostProcess" presStyleCnt="0">
        <dgm:presLayoutVars>
          <dgm:dir/>
          <dgm:resizeHandles val="exact"/>
        </dgm:presLayoutVars>
      </dgm:prSet>
      <dgm:spPr/>
    </dgm:pt>
    <dgm:pt modelId="{370B7839-9D25-42B7-9F2A-65F1BED7A48B}" type="pres">
      <dgm:prSet presAssocID="{8255A25E-765A-4A3F-8CC1-3DA4816CAF25}" presName="arrow" presStyleLbl="bgShp" presStyleIdx="0" presStyleCnt="1"/>
      <dgm:spPr/>
    </dgm:pt>
    <dgm:pt modelId="{F05A5544-AFED-41A8-9150-6EAFEC6BBD81}" type="pres">
      <dgm:prSet presAssocID="{8255A25E-765A-4A3F-8CC1-3DA4816CAF25}" presName="linearProcess" presStyleCnt="0"/>
      <dgm:spPr/>
    </dgm:pt>
    <dgm:pt modelId="{20972677-0725-4F22-A9EF-92478D026248}" type="pres">
      <dgm:prSet presAssocID="{CC53F18B-CB48-4ED7-A9D1-1188CE0DDAE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1DAEE-3738-4C26-AE0B-D525F4B9C135}" type="pres">
      <dgm:prSet presAssocID="{8C4EA8E2-E089-4848-973A-2E9E06DEBBBB}" presName="sibTrans" presStyleCnt="0"/>
      <dgm:spPr/>
    </dgm:pt>
    <dgm:pt modelId="{2570F2C1-78AB-4E6A-811F-0B28ED9F53C7}" type="pres">
      <dgm:prSet presAssocID="{C5A44C5F-9DCB-4188-A5DF-6F5F9F8E03B0}" presName="textNode" presStyleLbl="node1" presStyleIdx="1" presStyleCnt="3" custScaleX="205414" custScaleY="18103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03BC3B-57C8-4FE5-ABE8-ACD61D67FA7D}" type="pres">
      <dgm:prSet presAssocID="{BBC6C3BC-EF17-4B1C-816F-21468B47289B}" presName="sibTrans" presStyleCnt="0"/>
      <dgm:spPr/>
    </dgm:pt>
    <dgm:pt modelId="{4724B28C-33C8-41A5-A840-5A1BE06BD255}" type="pres">
      <dgm:prSet presAssocID="{7BD70CF5-A51C-4AB3-946F-094BE88B0A0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A194F99-B179-418B-8635-D45D617EC932}" srcId="{8255A25E-765A-4A3F-8CC1-3DA4816CAF25}" destId="{7BD70CF5-A51C-4AB3-946F-094BE88B0A0C}" srcOrd="2" destOrd="0" parTransId="{5FE3021F-C857-4810-9C5E-8E3D44A1D2B1}" sibTransId="{2B9C4821-E647-42DD-8E18-D945EA3914CC}"/>
    <dgm:cxn modelId="{4F8628E5-57A4-48AD-BD30-F1EDF5C488E4}" srcId="{8255A25E-765A-4A3F-8CC1-3DA4816CAF25}" destId="{C5A44C5F-9DCB-4188-A5DF-6F5F9F8E03B0}" srcOrd="1" destOrd="0" parTransId="{7FF5AD52-9DA9-4F93-A46F-1CB6B281EB4C}" sibTransId="{BBC6C3BC-EF17-4B1C-816F-21468B47289B}"/>
    <dgm:cxn modelId="{64C86D0E-E2D8-46BE-8B47-05FA2E01F7FA}" type="presOf" srcId="{8255A25E-765A-4A3F-8CC1-3DA4816CAF25}" destId="{BAC570DE-214E-4503-8F93-1DB0DE380333}" srcOrd="0" destOrd="0" presId="urn:microsoft.com/office/officeart/2005/8/layout/hProcess9"/>
    <dgm:cxn modelId="{27E75509-2BBB-4D8A-A0DD-709C4BF6C114}" srcId="{8255A25E-765A-4A3F-8CC1-3DA4816CAF25}" destId="{CC53F18B-CB48-4ED7-A9D1-1188CE0DDAEA}" srcOrd="0" destOrd="0" parTransId="{C53E2B6E-E486-439E-B4E0-876054EDA825}" sibTransId="{8C4EA8E2-E089-4848-973A-2E9E06DEBBBB}"/>
    <dgm:cxn modelId="{B78D0406-CBF6-403B-AF70-053AC7CEAD7D}" type="presOf" srcId="{C5A44C5F-9DCB-4188-A5DF-6F5F9F8E03B0}" destId="{2570F2C1-78AB-4E6A-811F-0B28ED9F53C7}" srcOrd="0" destOrd="0" presId="urn:microsoft.com/office/officeart/2005/8/layout/hProcess9"/>
    <dgm:cxn modelId="{FE0657B6-2771-4B02-9E95-3F431EA83460}" type="presOf" srcId="{7BD70CF5-A51C-4AB3-946F-094BE88B0A0C}" destId="{4724B28C-33C8-41A5-A840-5A1BE06BD255}" srcOrd="0" destOrd="0" presId="urn:microsoft.com/office/officeart/2005/8/layout/hProcess9"/>
    <dgm:cxn modelId="{2DE9A942-47A7-4DC0-9BF3-86BBF3F72064}" type="presOf" srcId="{CC53F18B-CB48-4ED7-A9D1-1188CE0DDAEA}" destId="{20972677-0725-4F22-A9EF-92478D026248}" srcOrd="0" destOrd="0" presId="urn:microsoft.com/office/officeart/2005/8/layout/hProcess9"/>
    <dgm:cxn modelId="{5BE63ABD-5CE4-4FFE-98A4-736F0F436CAD}" type="presParOf" srcId="{BAC570DE-214E-4503-8F93-1DB0DE380333}" destId="{370B7839-9D25-42B7-9F2A-65F1BED7A48B}" srcOrd="0" destOrd="0" presId="urn:microsoft.com/office/officeart/2005/8/layout/hProcess9"/>
    <dgm:cxn modelId="{2091CB66-1DB5-4E26-B5D0-CC1B565388E2}" type="presParOf" srcId="{BAC570DE-214E-4503-8F93-1DB0DE380333}" destId="{F05A5544-AFED-41A8-9150-6EAFEC6BBD81}" srcOrd="1" destOrd="0" presId="urn:microsoft.com/office/officeart/2005/8/layout/hProcess9"/>
    <dgm:cxn modelId="{E94FE189-1DCD-4AFB-8503-2353DCD53D2A}" type="presParOf" srcId="{F05A5544-AFED-41A8-9150-6EAFEC6BBD81}" destId="{20972677-0725-4F22-A9EF-92478D026248}" srcOrd="0" destOrd="0" presId="urn:microsoft.com/office/officeart/2005/8/layout/hProcess9"/>
    <dgm:cxn modelId="{E3D8EB6B-B24E-41E2-82BC-5D0304BD152E}" type="presParOf" srcId="{F05A5544-AFED-41A8-9150-6EAFEC6BBD81}" destId="{0911DAEE-3738-4C26-AE0B-D525F4B9C135}" srcOrd="1" destOrd="0" presId="urn:microsoft.com/office/officeart/2005/8/layout/hProcess9"/>
    <dgm:cxn modelId="{3E815E6F-72DE-45D0-93F6-C9D91FD7DB33}" type="presParOf" srcId="{F05A5544-AFED-41A8-9150-6EAFEC6BBD81}" destId="{2570F2C1-78AB-4E6A-811F-0B28ED9F53C7}" srcOrd="2" destOrd="0" presId="urn:microsoft.com/office/officeart/2005/8/layout/hProcess9"/>
    <dgm:cxn modelId="{87C6775B-44A6-4DD5-BA00-2218FE271C72}" type="presParOf" srcId="{F05A5544-AFED-41A8-9150-6EAFEC6BBD81}" destId="{A803BC3B-57C8-4FE5-ABE8-ACD61D67FA7D}" srcOrd="3" destOrd="0" presId="urn:microsoft.com/office/officeart/2005/8/layout/hProcess9"/>
    <dgm:cxn modelId="{5DB18FA6-49BE-4333-85E3-975E5979C599}" type="presParOf" srcId="{F05A5544-AFED-41A8-9150-6EAFEC6BBD81}" destId="{4724B28C-33C8-41A5-A840-5A1BE06BD255}" srcOrd="4" destOrd="0" presId="urn:microsoft.com/office/officeart/2005/8/layout/hProcess9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A5E91E5-D0B1-4C29-BB48-196A76D4BAE9}" type="doc">
      <dgm:prSet loTypeId="urn:microsoft.com/office/officeart/2005/8/layout/process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CB76BF4C-890E-4965-9BEA-40DA6EF9220B}">
      <dgm:prSet phldrT="[Текст]" custT="1"/>
      <dgm:spPr>
        <a:solidFill>
          <a:schemeClr val="bg1"/>
        </a:solidFill>
      </dgm:spPr>
      <dgm:t>
        <a:bodyPr/>
        <a:lstStyle/>
        <a:p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Хирургическая</a:t>
          </a:r>
          <a:r>
            <a:rPr lang="ru-RU" sz="28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dgm:t>
    </dgm:pt>
    <dgm:pt modelId="{3CC8C142-B234-4496-BDC4-CC236B96714A}" type="parTrans" cxnId="{E71AA48A-06A2-4CA0-AEDB-B7A4688FC95F}">
      <dgm:prSet/>
      <dgm:spPr/>
      <dgm:t>
        <a:bodyPr/>
        <a:lstStyle/>
        <a:p>
          <a:endParaRPr lang="ru-RU"/>
        </a:p>
      </dgm:t>
    </dgm:pt>
    <dgm:pt modelId="{30939D1C-0B9D-49C7-BF28-19A920D0DFDB}" type="sibTrans" cxnId="{E71AA48A-06A2-4CA0-AEDB-B7A4688FC95F}">
      <dgm:prSet/>
      <dgm:spPr/>
      <dgm:t>
        <a:bodyPr/>
        <a:lstStyle/>
        <a:p>
          <a:endParaRPr lang="ru-RU"/>
        </a:p>
      </dgm:t>
    </dgm:pt>
    <dgm:pt modelId="{25548F06-210C-4F31-B042-C981C4979AE7}">
      <dgm:prSet phldrT="[Текст]" custT="1"/>
      <dgm:spPr>
        <a:solidFill>
          <a:schemeClr val="bg1">
            <a:alpha val="90000"/>
          </a:schemeClr>
        </a:solidFill>
        <a:ln>
          <a:solidFill>
            <a:schemeClr val="bg1">
              <a:alpha val="90000"/>
            </a:schemeClr>
          </a:solidFill>
        </a:ln>
      </dgm:spPr>
      <dgm:t>
        <a:bodyPr/>
        <a:lstStyle/>
        <a:p>
          <a:r>
            <a:rPr lang="ru-RU" sz="2000" i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активность</a:t>
          </a:r>
          <a:endParaRPr lang="ru-RU" sz="2000" i="1" dirty="0">
            <a:latin typeface="Times New Roman" pitchFamily="18" charset="0"/>
            <a:cs typeface="Times New Roman" pitchFamily="18" charset="0"/>
          </a:endParaRPr>
        </a:p>
      </dgm:t>
    </dgm:pt>
    <dgm:pt modelId="{1273D9F7-A828-485E-925A-00BB215F31A1}" type="parTrans" cxnId="{D5ECF1EB-4036-49DC-8FD5-7256AD92F55E}">
      <dgm:prSet/>
      <dgm:spPr/>
      <dgm:t>
        <a:bodyPr/>
        <a:lstStyle/>
        <a:p>
          <a:endParaRPr lang="ru-RU"/>
        </a:p>
      </dgm:t>
    </dgm:pt>
    <dgm:pt modelId="{015FFF76-E7F7-4E60-B431-6C81387E76B0}" type="sibTrans" cxnId="{D5ECF1EB-4036-49DC-8FD5-7256AD92F55E}">
      <dgm:prSet/>
      <dgm:spPr/>
      <dgm:t>
        <a:bodyPr/>
        <a:lstStyle/>
        <a:p>
          <a:endParaRPr lang="ru-RU"/>
        </a:p>
      </dgm:t>
    </dgm:pt>
    <dgm:pt modelId="{AA12A698-0075-4224-98A4-82AE4C878F68}">
      <dgm:prSet phldrT="[Текст]" custT="1"/>
      <dgm:spPr/>
      <dgm:t>
        <a:bodyPr/>
        <a:lstStyle/>
        <a:p>
          <a:endParaRPr lang="ru-RU" sz="2000" i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2000" b="1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2019г</a:t>
          </a:r>
          <a:endParaRPr lang="ru-RU" sz="2000" b="1" i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20BF78E4-7117-4BE6-B7C9-08A5CD8A1D7A}" type="parTrans" cxnId="{320EAEC3-60D5-49D4-A4B4-B9B8199FEC16}">
      <dgm:prSet/>
      <dgm:spPr/>
      <dgm:t>
        <a:bodyPr/>
        <a:lstStyle/>
        <a:p>
          <a:endParaRPr lang="ru-RU"/>
        </a:p>
      </dgm:t>
    </dgm:pt>
    <dgm:pt modelId="{86DDA55B-79FB-4EFF-B3E1-1A64233EBD85}" type="sibTrans" cxnId="{320EAEC3-60D5-49D4-A4B4-B9B8199FEC16}">
      <dgm:prSet/>
      <dgm:spPr/>
      <dgm:t>
        <a:bodyPr/>
        <a:lstStyle/>
        <a:p>
          <a:endParaRPr lang="ru-RU"/>
        </a:p>
      </dgm:t>
    </dgm:pt>
    <dgm:pt modelId="{9357D9B0-BDD7-4301-9717-93FF6DF5E2AF}">
      <dgm:prSet phldrT="[Текст]"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47,1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E2C5C54C-F981-402A-9A2F-997749667B7B}" type="parTrans" cxnId="{C307BF98-670E-4B43-8011-2D423EFF27A0}">
      <dgm:prSet/>
      <dgm:spPr/>
      <dgm:t>
        <a:bodyPr/>
        <a:lstStyle/>
        <a:p>
          <a:endParaRPr lang="ru-RU"/>
        </a:p>
      </dgm:t>
    </dgm:pt>
    <dgm:pt modelId="{D4E3306F-8387-45A5-AE1D-049B6672B702}" type="sibTrans" cxnId="{C307BF98-670E-4B43-8011-2D423EFF27A0}">
      <dgm:prSet/>
      <dgm:spPr/>
      <dgm:t>
        <a:bodyPr/>
        <a:lstStyle/>
        <a:p>
          <a:endParaRPr lang="ru-RU"/>
        </a:p>
      </dgm:t>
    </dgm:pt>
    <dgm:pt modelId="{F3E8829F-7006-40D1-BDDD-74C48C34C5B1}">
      <dgm:prSet phldrT="[Текст]" custT="1"/>
      <dgm:spPr/>
      <dgm:t>
        <a:bodyPr/>
        <a:lstStyle/>
        <a:p>
          <a:r>
            <a:rPr lang="ru-RU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2020г</a:t>
          </a:r>
          <a:endParaRPr lang="ru-RU" sz="2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CAF17A3F-AF07-470D-A520-B8CB496C7E21}" type="parTrans" cxnId="{36494657-6EA1-4B5E-A0C0-BFE5973F6AA2}">
      <dgm:prSet/>
      <dgm:spPr/>
      <dgm:t>
        <a:bodyPr/>
        <a:lstStyle/>
        <a:p>
          <a:endParaRPr lang="ru-RU"/>
        </a:p>
      </dgm:t>
    </dgm:pt>
    <dgm:pt modelId="{7E0CDB20-B560-4957-9D16-27FAD5A3FD59}" type="sibTrans" cxnId="{36494657-6EA1-4B5E-A0C0-BFE5973F6AA2}">
      <dgm:prSet/>
      <dgm:spPr/>
      <dgm:t>
        <a:bodyPr/>
        <a:lstStyle/>
        <a:p>
          <a:endParaRPr lang="ru-RU"/>
        </a:p>
      </dgm:t>
    </dgm:pt>
    <dgm:pt modelId="{0C677FD0-DA6A-4216-9F1D-C610CF10C8B2}">
      <dgm:prSet phldrT="[Текст]"/>
      <dgm:spPr/>
      <dgm:t>
        <a:bodyPr/>
        <a:lstStyle/>
        <a:p>
          <a:r>
            <a:rPr lang="ru-RU" i="1" dirty="0" smtClean="0">
              <a:latin typeface="Times New Roman" pitchFamily="18" charset="0"/>
              <a:cs typeface="Times New Roman" pitchFamily="18" charset="0"/>
            </a:rPr>
            <a:t>40,0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56DA2967-636C-40F5-BC50-13D32B6F2967}" type="parTrans" cxnId="{EC641642-9B5C-4CE6-85A5-269DC0E6907D}">
      <dgm:prSet/>
      <dgm:spPr/>
      <dgm:t>
        <a:bodyPr/>
        <a:lstStyle/>
        <a:p>
          <a:endParaRPr lang="ru-RU"/>
        </a:p>
      </dgm:t>
    </dgm:pt>
    <dgm:pt modelId="{8465D5AD-1F39-4B2E-941D-9DC9620F80BA}" type="sibTrans" cxnId="{EC641642-9B5C-4CE6-85A5-269DC0E6907D}">
      <dgm:prSet/>
      <dgm:spPr/>
      <dgm:t>
        <a:bodyPr/>
        <a:lstStyle/>
        <a:p>
          <a:endParaRPr lang="ru-RU"/>
        </a:p>
      </dgm:t>
    </dgm:pt>
    <dgm:pt modelId="{7E9E025A-C7BB-416E-8EE1-E5464DDF3FC5}" type="pres">
      <dgm:prSet presAssocID="{CA5E91E5-D0B1-4C29-BB48-196A76D4BAE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6D8E4D-C5B2-4A14-97A4-B56052BD06A0}" type="pres">
      <dgm:prSet presAssocID="{F3E8829F-7006-40D1-BDDD-74C48C34C5B1}" presName="boxAndChildren" presStyleCnt="0"/>
      <dgm:spPr/>
      <dgm:t>
        <a:bodyPr/>
        <a:lstStyle/>
        <a:p>
          <a:endParaRPr lang="ru-RU"/>
        </a:p>
      </dgm:t>
    </dgm:pt>
    <dgm:pt modelId="{0FA22306-583C-455A-B7CF-933445D53229}" type="pres">
      <dgm:prSet presAssocID="{F3E8829F-7006-40D1-BDDD-74C48C34C5B1}" presName="parentTextBox" presStyleLbl="node1" presStyleIdx="0" presStyleCnt="3"/>
      <dgm:spPr/>
      <dgm:t>
        <a:bodyPr/>
        <a:lstStyle/>
        <a:p>
          <a:endParaRPr lang="ru-RU"/>
        </a:p>
      </dgm:t>
    </dgm:pt>
    <dgm:pt modelId="{09E803F1-9488-407A-B4B5-683553EC67CC}" type="pres">
      <dgm:prSet presAssocID="{F3E8829F-7006-40D1-BDDD-74C48C34C5B1}" presName="entireBox" presStyleLbl="node1" presStyleIdx="0" presStyleCnt="3"/>
      <dgm:spPr/>
      <dgm:t>
        <a:bodyPr/>
        <a:lstStyle/>
        <a:p>
          <a:endParaRPr lang="ru-RU"/>
        </a:p>
      </dgm:t>
    </dgm:pt>
    <dgm:pt modelId="{8C820412-9343-4A41-8326-1B3317DE2040}" type="pres">
      <dgm:prSet presAssocID="{F3E8829F-7006-40D1-BDDD-74C48C34C5B1}" presName="descendantBox" presStyleCnt="0"/>
      <dgm:spPr/>
      <dgm:t>
        <a:bodyPr/>
        <a:lstStyle/>
        <a:p>
          <a:endParaRPr lang="ru-RU"/>
        </a:p>
      </dgm:t>
    </dgm:pt>
    <dgm:pt modelId="{0DA7D17C-820D-49E9-8FAC-9ED9EEB04EFF}" type="pres">
      <dgm:prSet presAssocID="{0C677FD0-DA6A-4216-9F1D-C610CF10C8B2}" presName="childTextBox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45928B-CC57-4D20-90F0-CD0047515389}" type="pres">
      <dgm:prSet presAssocID="{86DDA55B-79FB-4EFF-B3E1-1A64233EBD85}" presName="sp" presStyleCnt="0"/>
      <dgm:spPr/>
      <dgm:t>
        <a:bodyPr/>
        <a:lstStyle/>
        <a:p>
          <a:endParaRPr lang="ru-RU"/>
        </a:p>
      </dgm:t>
    </dgm:pt>
    <dgm:pt modelId="{6BE8A253-A9F8-4B31-80FC-2645F5C19DB6}" type="pres">
      <dgm:prSet presAssocID="{AA12A698-0075-4224-98A4-82AE4C878F68}" presName="arrowAndChildren" presStyleCnt="0"/>
      <dgm:spPr/>
      <dgm:t>
        <a:bodyPr/>
        <a:lstStyle/>
        <a:p>
          <a:endParaRPr lang="ru-RU"/>
        </a:p>
      </dgm:t>
    </dgm:pt>
    <dgm:pt modelId="{629CD0F4-3395-4D46-A75C-B9B1BDD05929}" type="pres">
      <dgm:prSet presAssocID="{AA12A698-0075-4224-98A4-82AE4C878F68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F891B18A-07D2-4ADC-A862-960492CDA4E8}" type="pres">
      <dgm:prSet presAssocID="{AA12A698-0075-4224-98A4-82AE4C878F68}" presName="arrow" presStyleLbl="node1" presStyleIdx="1" presStyleCnt="3" custScaleY="114557" custLinFactNeighborY="-24558"/>
      <dgm:spPr/>
      <dgm:t>
        <a:bodyPr/>
        <a:lstStyle/>
        <a:p>
          <a:endParaRPr lang="ru-RU"/>
        </a:p>
      </dgm:t>
    </dgm:pt>
    <dgm:pt modelId="{F6A5A26B-1140-445E-920B-C761ABBB9E50}" type="pres">
      <dgm:prSet presAssocID="{AA12A698-0075-4224-98A4-82AE4C878F68}" presName="descendantArrow" presStyleCnt="0"/>
      <dgm:spPr/>
      <dgm:t>
        <a:bodyPr/>
        <a:lstStyle/>
        <a:p>
          <a:endParaRPr lang="ru-RU"/>
        </a:p>
      </dgm:t>
    </dgm:pt>
    <dgm:pt modelId="{11B0CB0D-C240-49ED-A465-78BF13BA5BBB}" type="pres">
      <dgm:prSet presAssocID="{9357D9B0-BDD7-4301-9717-93FF6DF5E2AF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58F8EE9-22B4-4620-92C5-3CBEAD6578AA}" type="pres">
      <dgm:prSet presAssocID="{30939D1C-0B9D-49C7-BF28-19A920D0DFDB}" presName="sp" presStyleCnt="0"/>
      <dgm:spPr/>
      <dgm:t>
        <a:bodyPr/>
        <a:lstStyle/>
        <a:p>
          <a:endParaRPr lang="ru-RU"/>
        </a:p>
      </dgm:t>
    </dgm:pt>
    <dgm:pt modelId="{E046B195-39FA-4BA3-8676-B3810E8688DC}" type="pres">
      <dgm:prSet presAssocID="{CB76BF4C-890E-4965-9BEA-40DA6EF9220B}" presName="arrowAndChildren" presStyleCnt="0"/>
      <dgm:spPr/>
      <dgm:t>
        <a:bodyPr/>
        <a:lstStyle/>
        <a:p>
          <a:endParaRPr lang="ru-RU"/>
        </a:p>
      </dgm:t>
    </dgm:pt>
    <dgm:pt modelId="{B6F7D32D-ED2A-4812-8B50-7B7F741874E7}" type="pres">
      <dgm:prSet presAssocID="{CB76BF4C-890E-4965-9BEA-40DA6EF9220B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AAD41323-C386-4C64-8462-5E44ECE4A318}" type="pres">
      <dgm:prSet presAssocID="{CB76BF4C-890E-4965-9BEA-40DA6EF9220B}" presName="arrow" presStyleLbl="node1" presStyleIdx="2" presStyleCnt="3" custLinFactNeighborX="-1852" custLinFactNeighborY="-40"/>
      <dgm:spPr/>
      <dgm:t>
        <a:bodyPr/>
        <a:lstStyle/>
        <a:p>
          <a:endParaRPr lang="ru-RU"/>
        </a:p>
      </dgm:t>
    </dgm:pt>
    <dgm:pt modelId="{5FA07C77-8734-454E-AC65-ADDEC89307C5}" type="pres">
      <dgm:prSet presAssocID="{CB76BF4C-890E-4965-9BEA-40DA6EF9220B}" presName="descendantArrow" presStyleCnt="0"/>
      <dgm:spPr/>
      <dgm:t>
        <a:bodyPr/>
        <a:lstStyle/>
        <a:p>
          <a:endParaRPr lang="ru-RU"/>
        </a:p>
      </dgm:t>
    </dgm:pt>
    <dgm:pt modelId="{BAB1E8F6-5C8A-41E7-B722-0CFBFCB5E7B6}" type="pres">
      <dgm:prSet presAssocID="{25548F06-210C-4F31-B042-C981C4979AE7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F8133A-DBAE-4FFB-9049-84E4A2E2DFDD}" type="presOf" srcId="{AA12A698-0075-4224-98A4-82AE4C878F68}" destId="{629CD0F4-3395-4D46-A75C-B9B1BDD05929}" srcOrd="0" destOrd="0" presId="urn:microsoft.com/office/officeart/2005/8/layout/process4"/>
    <dgm:cxn modelId="{B1FCD779-163A-4680-94EE-E4160656F3F1}" type="presOf" srcId="{0C677FD0-DA6A-4216-9F1D-C610CF10C8B2}" destId="{0DA7D17C-820D-49E9-8FAC-9ED9EEB04EFF}" srcOrd="0" destOrd="0" presId="urn:microsoft.com/office/officeart/2005/8/layout/process4"/>
    <dgm:cxn modelId="{2D03339D-D51A-4705-B52A-D335AE12C635}" type="presOf" srcId="{9357D9B0-BDD7-4301-9717-93FF6DF5E2AF}" destId="{11B0CB0D-C240-49ED-A465-78BF13BA5BBB}" srcOrd="0" destOrd="0" presId="urn:microsoft.com/office/officeart/2005/8/layout/process4"/>
    <dgm:cxn modelId="{7106AEF6-D63A-4A83-8E25-6DF4AC73C37C}" type="presOf" srcId="{CB76BF4C-890E-4965-9BEA-40DA6EF9220B}" destId="{AAD41323-C386-4C64-8462-5E44ECE4A318}" srcOrd="1" destOrd="0" presId="urn:microsoft.com/office/officeart/2005/8/layout/process4"/>
    <dgm:cxn modelId="{D5ECF1EB-4036-49DC-8FD5-7256AD92F55E}" srcId="{CB76BF4C-890E-4965-9BEA-40DA6EF9220B}" destId="{25548F06-210C-4F31-B042-C981C4979AE7}" srcOrd="0" destOrd="0" parTransId="{1273D9F7-A828-485E-925A-00BB215F31A1}" sibTransId="{015FFF76-E7F7-4E60-B431-6C81387E76B0}"/>
    <dgm:cxn modelId="{36494657-6EA1-4B5E-A0C0-BFE5973F6AA2}" srcId="{CA5E91E5-D0B1-4C29-BB48-196A76D4BAE9}" destId="{F3E8829F-7006-40D1-BDDD-74C48C34C5B1}" srcOrd="2" destOrd="0" parTransId="{CAF17A3F-AF07-470D-A520-B8CB496C7E21}" sibTransId="{7E0CDB20-B560-4957-9D16-27FAD5A3FD59}"/>
    <dgm:cxn modelId="{C307BF98-670E-4B43-8011-2D423EFF27A0}" srcId="{AA12A698-0075-4224-98A4-82AE4C878F68}" destId="{9357D9B0-BDD7-4301-9717-93FF6DF5E2AF}" srcOrd="0" destOrd="0" parTransId="{E2C5C54C-F981-402A-9A2F-997749667B7B}" sibTransId="{D4E3306F-8387-45A5-AE1D-049B6672B702}"/>
    <dgm:cxn modelId="{45FEB577-5001-4B4A-A168-81D7A7DBA33D}" type="presOf" srcId="{F3E8829F-7006-40D1-BDDD-74C48C34C5B1}" destId="{09E803F1-9488-407A-B4B5-683553EC67CC}" srcOrd="1" destOrd="0" presId="urn:microsoft.com/office/officeart/2005/8/layout/process4"/>
    <dgm:cxn modelId="{300B59AD-AF94-4C3D-80EB-FE0585F2260E}" type="presOf" srcId="{25548F06-210C-4F31-B042-C981C4979AE7}" destId="{BAB1E8F6-5C8A-41E7-B722-0CFBFCB5E7B6}" srcOrd="0" destOrd="0" presId="urn:microsoft.com/office/officeart/2005/8/layout/process4"/>
    <dgm:cxn modelId="{FCD91B37-6C79-4C6F-B109-94A777572592}" type="presOf" srcId="{CA5E91E5-D0B1-4C29-BB48-196A76D4BAE9}" destId="{7E9E025A-C7BB-416E-8EE1-E5464DDF3FC5}" srcOrd="0" destOrd="0" presId="urn:microsoft.com/office/officeart/2005/8/layout/process4"/>
    <dgm:cxn modelId="{B3F1A4A4-278C-473F-AA77-0A3133E672A9}" type="presOf" srcId="{AA12A698-0075-4224-98A4-82AE4C878F68}" destId="{F891B18A-07D2-4ADC-A862-960492CDA4E8}" srcOrd="1" destOrd="0" presId="urn:microsoft.com/office/officeart/2005/8/layout/process4"/>
    <dgm:cxn modelId="{C3BAAB5C-D2D7-498F-9FD1-16B653709A23}" type="presOf" srcId="{CB76BF4C-890E-4965-9BEA-40DA6EF9220B}" destId="{B6F7D32D-ED2A-4812-8B50-7B7F741874E7}" srcOrd="0" destOrd="0" presId="urn:microsoft.com/office/officeart/2005/8/layout/process4"/>
    <dgm:cxn modelId="{320EAEC3-60D5-49D4-A4B4-B9B8199FEC16}" srcId="{CA5E91E5-D0B1-4C29-BB48-196A76D4BAE9}" destId="{AA12A698-0075-4224-98A4-82AE4C878F68}" srcOrd="1" destOrd="0" parTransId="{20BF78E4-7117-4BE6-B7C9-08A5CD8A1D7A}" sibTransId="{86DDA55B-79FB-4EFF-B3E1-1A64233EBD85}"/>
    <dgm:cxn modelId="{DFE98907-57E7-4595-99E9-41389EABFA8D}" type="presOf" srcId="{F3E8829F-7006-40D1-BDDD-74C48C34C5B1}" destId="{0FA22306-583C-455A-B7CF-933445D53229}" srcOrd="0" destOrd="0" presId="urn:microsoft.com/office/officeart/2005/8/layout/process4"/>
    <dgm:cxn modelId="{E71AA48A-06A2-4CA0-AEDB-B7A4688FC95F}" srcId="{CA5E91E5-D0B1-4C29-BB48-196A76D4BAE9}" destId="{CB76BF4C-890E-4965-9BEA-40DA6EF9220B}" srcOrd="0" destOrd="0" parTransId="{3CC8C142-B234-4496-BDC4-CC236B96714A}" sibTransId="{30939D1C-0B9D-49C7-BF28-19A920D0DFDB}"/>
    <dgm:cxn modelId="{EC641642-9B5C-4CE6-85A5-269DC0E6907D}" srcId="{F3E8829F-7006-40D1-BDDD-74C48C34C5B1}" destId="{0C677FD0-DA6A-4216-9F1D-C610CF10C8B2}" srcOrd="0" destOrd="0" parTransId="{56DA2967-636C-40F5-BC50-13D32B6F2967}" sibTransId="{8465D5AD-1F39-4B2E-941D-9DC9620F80BA}"/>
    <dgm:cxn modelId="{C0B8AE8F-8685-4BA6-881A-1C49F80E73FE}" type="presParOf" srcId="{7E9E025A-C7BB-416E-8EE1-E5464DDF3FC5}" destId="{DC6D8E4D-C5B2-4A14-97A4-B56052BD06A0}" srcOrd="0" destOrd="0" presId="urn:microsoft.com/office/officeart/2005/8/layout/process4"/>
    <dgm:cxn modelId="{27EA7A8C-749A-4C95-9ED5-8595EA9B0190}" type="presParOf" srcId="{DC6D8E4D-C5B2-4A14-97A4-B56052BD06A0}" destId="{0FA22306-583C-455A-B7CF-933445D53229}" srcOrd="0" destOrd="0" presId="urn:microsoft.com/office/officeart/2005/8/layout/process4"/>
    <dgm:cxn modelId="{8EBCA578-7623-4ADD-A6C6-D4B301314FDA}" type="presParOf" srcId="{DC6D8E4D-C5B2-4A14-97A4-B56052BD06A0}" destId="{09E803F1-9488-407A-B4B5-683553EC67CC}" srcOrd="1" destOrd="0" presId="urn:microsoft.com/office/officeart/2005/8/layout/process4"/>
    <dgm:cxn modelId="{C78CEF2A-E7D1-48F9-BB8A-2E8F2EB6867F}" type="presParOf" srcId="{DC6D8E4D-C5B2-4A14-97A4-B56052BD06A0}" destId="{8C820412-9343-4A41-8326-1B3317DE2040}" srcOrd="2" destOrd="0" presId="urn:microsoft.com/office/officeart/2005/8/layout/process4"/>
    <dgm:cxn modelId="{BD200B7A-99CA-4D5D-AFF3-65DD96B0DF6B}" type="presParOf" srcId="{8C820412-9343-4A41-8326-1B3317DE2040}" destId="{0DA7D17C-820D-49E9-8FAC-9ED9EEB04EFF}" srcOrd="0" destOrd="0" presId="urn:microsoft.com/office/officeart/2005/8/layout/process4"/>
    <dgm:cxn modelId="{079A1828-BD7E-4063-874C-38AE45BB3C05}" type="presParOf" srcId="{7E9E025A-C7BB-416E-8EE1-E5464DDF3FC5}" destId="{E745928B-CC57-4D20-90F0-CD0047515389}" srcOrd="1" destOrd="0" presId="urn:microsoft.com/office/officeart/2005/8/layout/process4"/>
    <dgm:cxn modelId="{DAC0EFCE-5408-4B41-B240-881DB62BCF31}" type="presParOf" srcId="{7E9E025A-C7BB-416E-8EE1-E5464DDF3FC5}" destId="{6BE8A253-A9F8-4B31-80FC-2645F5C19DB6}" srcOrd="2" destOrd="0" presId="urn:microsoft.com/office/officeart/2005/8/layout/process4"/>
    <dgm:cxn modelId="{3EFB6FB6-DDF7-4DA7-B106-B421150A3AFE}" type="presParOf" srcId="{6BE8A253-A9F8-4B31-80FC-2645F5C19DB6}" destId="{629CD0F4-3395-4D46-A75C-B9B1BDD05929}" srcOrd="0" destOrd="0" presId="urn:microsoft.com/office/officeart/2005/8/layout/process4"/>
    <dgm:cxn modelId="{027EBBAE-5558-4D09-A029-C867477A6107}" type="presParOf" srcId="{6BE8A253-A9F8-4B31-80FC-2645F5C19DB6}" destId="{F891B18A-07D2-4ADC-A862-960492CDA4E8}" srcOrd="1" destOrd="0" presId="urn:microsoft.com/office/officeart/2005/8/layout/process4"/>
    <dgm:cxn modelId="{FACF2A3F-37A2-4AEC-A250-78DDED8C41CC}" type="presParOf" srcId="{6BE8A253-A9F8-4B31-80FC-2645F5C19DB6}" destId="{F6A5A26B-1140-445E-920B-C761ABBB9E50}" srcOrd="2" destOrd="0" presId="urn:microsoft.com/office/officeart/2005/8/layout/process4"/>
    <dgm:cxn modelId="{DC6D5EB8-D870-4D8A-B931-48FB0CD214EE}" type="presParOf" srcId="{F6A5A26B-1140-445E-920B-C761ABBB9E50}" destId="{11B0CB0D-C240-49ED-A465-78BF13BA5BBB}" srcOrd="0" destOrd="0" presId="urn:microsoft.com/office/officeart/2005/8/layout/process4"/>
    <dgm:cxn modelId="{C2B9BCA5-4E6F-46DB-9E53-1D01B8E03893}" type="presParOf" srcId="{7E9E025A-C7BB-416E-8EE1-E5464DDF3FC5}" destId="{558F8EE9-22B4-4620-92C5-3CBEAD6578AA}" srcOrd="3" destOrd="0" presId="urn:microsoft.com/office/officeart/2005/8/layout/process4"/>
    <dgm:cxn modelId="{6B71C351-553C-4CC3-AE7B-E45CFE012EC4}" type="presParOf" srcId="{7E9E025A-C7BB-416E-8EE1-E5464DDF3FC5}" destId="{E046B195-39FA-4BA3-8676-B3810E8688DC}" srcOrd="4" destOrd="0" presId="urn:microsoft.com/office/officeart/2005/8/layout/process4"/>
    <dgm:cxn modelId="{8DE42E0F-193B-40FF-8A6E-5AD7AFECBFC4}" type="presParOf" srcId="{E046B195-39FA-4BA3-8676-B3810E8688DC}" destId="{B6F7D32D-ED2A-4812-8B50-7B7F741874E7}" srcOrd="0" destOrd="0" presId="urn:microsoft.com/office/officeart/2005/8/layout/process4"/>
    <dgm:cxn modelId="{6A6991ED-F77F-429F-85B1-E3BFC0EAA900}" type="presParOf" srcId="{E046B195-39FA-4BA3-8676-B3810E8688DC}" destId="{AAD41323-C386-4C64-8462-5E44ECE4A318}" srcOrd="1" destOrd="0" presId="urn:microsoft.com/office/officeart/2005/8/layout/process4"/>
    <dgm:cxn modelId="{16FCC019-8027-450F-A070-0559E9ED43F5}" type="presParOf" srcId="{E046B195-39FA-4BA3-8676-B3810E8688DC}" destId="{5FA07C77-8734-454E-AC65-ADDEC89307C5}" srcOrd="2" destOrd="0" presId="urn:microsoft.com/office/officeart/2005/8/layout/process4"/>
    <dgm:cxn modelId="{A66C40FC-61E9-4AB4-88D0-98427C7E8AB9}" type="presParOf" srcId="{5FA07C77-8734-454E-AC65-ADDEC89307C5}" destId="{BAB1E8F6-5C8A-41E7-B722-0CFBFCB5E7B6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3406633-9051-4825-96D2-2B1C5819B54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6C4104D-EACD-4AB4-8200-ECDB4C1D4A9D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k-KZ" sz="17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обучения медицинских работников  Центра по приоритетным направлениям</a:t>
          </a:r>
          <a:endParaRPr lang="ru-RU" sz="1700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/>
        </a:p>
      </dgm:t>
    </dgm:pt>
    <dgm:pt modelId="{174FAAA7-52B0-429E-8D25-2CF63BEFEC3F}" type="parTrans" cxnId="{A599D90C-8C8E-435A-BA56-8C48EE36C27A}">
      <dgm:prSet/>
      <dgm:spPr/>
      <dgm:t>
        <a:bodyPr/>
        <a:lstStyle/>
        <a:p>
          <a:endParaRPr lang="ru-RU"/>
        </a:p>
      </dgm:t>
    </dgm:pt>
    <dgm:pt modelId="{25B83F7B-E4B0-4A30-B474-2F75842BFA6D}" type="sibTrans" cxnId="{A599D90C-8C8E-435A-BA56-8C48EE36C27A}">
      <dgm:prSet/>
      <dgm:spPr/>
      <dgm:t>
        <a:bodyPr/>
        <a:lstStyle/>
        <a:p>
          <a:endParaRPr lang="ru-RU"/>
        </a:p>
      </dgm:t>
    </dgm:pt>
    <dgm:pt modelId="{0DD90639-F8D9-4253-B0AF-5773CF0A14ED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latin typeface="Times New Roman" pitchFamily="18" charset="0"/>
              <a:cs typeface="Times New Roman" pitchFamily="18" charset="0"/>
            </a:rPr>
            <a:t>Непрерывно повышать квалификации и знании  врачей, средних медицинских персоналов по приоритетным направлениям детской хирургии и анестезиологии и реаниматологии, в том числе новорожденных;</a:t>
          </a:r>
          <a:endParaRPr lang="ru-RU" sz="1600" b="0" dirty="0" smtClean="0"/>
        </a:p>
        <a:p>
          <a:pPr marL="171450" indent="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/>
        </a:p>
      </dgm:t>
    </dgm:pt>
    <dgm:pt modelId="{58F934F6-9821-426C-9C05-E7761380D67B}" type="parTrans" cxnId="{2365C062-A331-4230-B7B6-7F505BBE0F4D}">
      <dgm:prSet/>
      <dgm:spPr/>
      <dgm:t>
        <a:bodyPr/>
        <a:lstStyle/>
        <a:p>
          <a:endParaRPr lang="ru-RU"/>
        </a:p>
      </dgm:t>
    </dgm:pt>
    <dgm:pt modelId="{A1ACBE3F-B6C9-4177-A53E-86A79A612C74}" type="sibTrans" cxnId="{2365C062-A331-4230-B7B6-7F505BBE0F4D}">
      <dgm:prSet/>
      <dgm:spPr/>
      <dgm:t>
        <a:bodyPr/>
        <a:lstStyle/>
        <a:p>
          <a:endParaRPr lang="ru-RU"/>
        </a:p>
      </dgm:t>
    </dgm:pt>
    <dgm:pt modelId="{B7B8F292-FFF9-4DFE-BD2E-018341581D5F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Постановление Правительства РК от 12.12.2017г № 827 «Цифровой Казахстан»  </a:t>
          </a:r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/>
        </a:p>
      </dgm:t>
    </dgm:pt>
    <dgm:pt modelId="{8D657A79-6D46-4894-807D-9B3E2FCD9FCF}" type="sibTrans" cxnId="{9DB3DBBC-9397-4C7B-A8AC-C15B21B27B2C}">
      <dgm:prSet/>
      <dgm:spPr/>
      <dgm:t>
        <a:bodyPr/>
        <a:lstStyle/>
        <a:p>
          <a:endParaRPr lang="ru-RU"/>
        </a:p>
      </dgm:t>
    </dgm:pt>
    <dgm:pt modelId="{0FBBBC28-ECE2-45AC-9AEC-CD5BB8F9B7BE}" type="parTrans" cxnId="{9DB3DBBC-9397-4C7B-A8AC-C15B21B27B2C}">
      <dgm:prSet/>
      <dgm:spPr/>
      <dgm:t>
        <a:bodyPr/>
        <a:lstStyle/>
        <a:p>
          <a:endParaRPr lang="ru-RU"/>
        </a:p>
      </dgm:t>
    </dgm:pt>
    <dgm:pt modelId="{E7001FC2-896A-42C8-A763-DA8D7E760ED1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Усовершенствовать работу медицинских документации по цифровизации в электронном формате.</a:t>
          </a:r>
        </a:p>
        <a:p>
          <a:pPr marL="171450" indent="0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b="0" dirty="0"/>
        </a:p>
      </dgm:t>
    </dgm:pt>
    <dgm:pt modelId="{FD25D7EA-9234-46E8-B687-386F5BDD488E}" type="sibTrans" cxnId="{51822AB9-6800-48FB-B63E-94F258DFC87B}">
      <dgm:prSet/>
      <dgm:spPr/>
      <dgm:t>
        <a:bodyPr/>
        <a:lstStyle/>
        <a:p>
          <a:endParaRPr lang="ru-RU"/>
        </a:p>
      </dgm:t>
    </dgm:pt>
    <dgm:pt modelId="{0AC7A7D9-CD61-4D87-842A-418136524F33}" type="parTrans" cxnId="{51822AB9-6800-48FB-B63E-94F258DFC87B}">
      <dgm:prSet/>
      <dgm:spPr/>
      <dgm:t>
        <a:bodyPr/>
        <a:lstStyle/>
        <a:p>
          <a:endParaRPr lang="ru-RU"/>
        </a:p>
      </dgm:t>
    </dgm:pt>
    <dgm:pt modelId="{C4FA0B40-95F8-46FE-92E7-1D31554B219B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itchFamily="18" charset="0"/>
            </a:rPr>
            <a:t>Развитие службы дневного стационара</a:t>
          </a:r>
          <a:endParaRPr lang="ru-RU" sz="2000" dirty="0" smtClean="0">
            <a:solidFill>
              <a:schemeClr val="bg1"/>
            </a:solidFill>
          </a:endParaRP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dirty="0">
            <a:solidFill>
              <a:schemeClr val="bg1"/>
            </a:solidFill>
          </a:endParaRPr>
        </a:p>
      </dgm:t>
    </dgm:pt>
    <dgm:pt modelId="{FA08572B-8B17-49C2-82F3-C9127C3040E5}" type="sibTrans" cxnId="{5358C9CF-F7B9-4F2C-B3CF-85BE6DE247EB}">
      <dgm:prSet/>
      <dgm:spPr/>
      <dgm:t>
        <a:bodyPr/>
        <a:lstStyle/>
        <a:p>
          <a:endParaRPr lang="ru-RU"/>
        </a:p>
      </dgm:t>
    </dgm:pt>
    <dgm:pt modelId="{8704A1B3-DE8D-41F9-B218-E8FC86BF53E1}" type="parTrans" cxnId="{5358C9CF-F7B9-4F2C-B3CF-85BE6DE247EB}">
      <dgm:prSet/>
      <dgm:spPr/>
      <dgm:t>
        <a:bodyPr/>
        <a:lstStyle/>
        <a:p>
          <a:endParaRPr lang="ru-RU"/>
        </a:p>
      </dgm:t>
    </dgm:pt>
    <dgm:pt modelId="{E8AFC0AF-B981-4468-B3D8-062297DC98B0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1 января 2021 года в клиника получила государственный заказ по офтальмологии по дневному стационару. Организовано 10 коек при отделений офтальмологии, обеспечены кадрами и необходимыми оборудованиями. </a:t>
          </a:r>
          <a:endParaRPr lang="ru-RU" sz="1400" b="0" dirty="0" smtClean="0"/>
        </a:p>
        <a:p>
          <a:pPr marL="114300" indent="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300" dirty="0"/>
        </a:p>
      </dgm:t>
    </dgm:pt>
    <dgm:pt modelId="{DBEA07F2-3373-4C6C-BE15-234FE75930A2}" type="sibTrans" cxnId="{B14162AE-AEC3-47E9-BADE-C2DDC0598FB6}">
      <dgm:prSet/>
      <dgm:spPr/>
      <dgm:t>
        <a:bodyPr/>
        <a:lstStyle/>
        <a:p>
          <a:endParaRPr lang="ru-RU"/>
        </a:p>
      </dgm:t>
    </dgm:pt>
    <dgm:pt modelId="{615A9E27-A1A8-41AB-A25E-E4081D30BDB0}" type="parTrans" cxnId="{B14162AE-AEC3-47E9-BADE-C2DDC0598FB6}">
      <dgm:prSet/>
      <dgm:spPr/>
      <dgm:t>
        <a:bodyPr/>
        <a:lstStyle/>
        <a:p>
          <a:endParaRPr lang="ru-RU"/>
        </a:p>
      </dgm:t>
    </dgm:pt>
    <dgm:pt modelId="{35D65267-B22F-4028-87DD-CDDBFACEDBA8}" type="pres">
      <dgm:prSet presAssocID="{63406633-9051-4825-96D2-2B1C5819B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685081A-7502-405B-A698-8F76469F1C9D}" type="pres">
      <dgm:prSet presAssocID="{C4FA0B40-95F8-46FE-92E7-1D31554B219B}" presName="linNode" presStyleCnt="0"/>
      <dgm:spPr/>
      <dgm:t>
        <a:bodyPr/>
        <a:lstStyle/>
        <a:p>
          <a:endParaRPr lang="ru-RU"/>
        </a:p>
      </dgm:t>
    </dgm:pt>
    <dgm:pt modelId="{06A62DB0-3A6D-4CE7-BDB2-AE745D551C78}" type="pres">
      <dgm:prSet presAssocID="{C4FA0B40-95F8-46FE-92E7-1D31554B219B}" presName="parentText" presStyleLbl="node1" presStyleIdx="0" presStyleCnt="3" custScaleY="3007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2E22CA-355A-481B-92B0-C9BAE76A4967}" type="pres">
      <dgm:prSet presAssocID="{C4FA0B40-95F8-46FE-92E7-1D31554B219B}" presName="descendantText" presStyleLbl="alignAccFollowNode1" presStyleIdx="0" presStyleCnt="3" custScaleY="374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46A124-0909-4FC1-AC12-F467013707AD}" type="pres">
      <dgm:prSet presAssocID="{FA08572B-8B17-49C2-82F3-C9127C3040E5}" presName="sp" presStyleCnt="0"/>
      <dgm:spPr/>
      <dgm:t>
        <a:bodyPr/>
        <a:lstStyle/>
        <a:p>
          <a:endParaRPr lang="ru-RU"/>
        </a:p>
      </dgm:t>
    </dgm:pt>
    <dgm:pt modelId="{CD14DB34-9810-44F8-BE26-F36E20A0DC9D}" type="pres">
      <dgm:prSet presAssocID="{B6C4104D-EACD-4AB4-8200-ECDB4C1D4A9D}" presName="linNode" presStyleCnt="0"/>
      <dgm:spPr/>
      <dgm:t>
        <a:bodyPr/>
        <a:lstStyle/>
        <a:p>
          <a:endParaRPr lang="ru-RU"/>
        </a:p>
      </dgm:t>
    </dgm:pt>
    <dgm:pt modelId="{C4EFD16A-D98F-4D47-BF2C-90219B3355B9}" type="pres">
      <dgm:prSet presAssocID="{B6C4104D-EACD-4AB4-8200-ECDB4C1D4A9D}" presName="parentText" presStyleLbl="node1" presStyleIdx="1" presStyleCnt="3" custScaleY="30039" custLinFactNeighborY="-521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1BD18-B3EF-4A61-BEFE-D6BD47888218}" type="pres">
      <dgm:prSet presAssocID="{B6C4104D-EACD-4AB4-8200-ECDB4C1D4A9D}" presName="descendantText" presStyleLbl="alignAccFollowNode1" presStyleIdx="1" presStyleCnt="3" custScaleY="42259" custLinFactNeighborX="-1" custLinFactNeighborY="-66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24C97-7270-4EDB-A284-7E75CCD3238C}" type="pres">
      <dgm:prSet presAssocID="{25B83F7B-E4B0-4A30-B474-2F75842BFA6D}" presName="sp" presStyleCnt="0"/>
      <dgm:spPr/>
      <dgm:t>
        <a:bodyPr/>
        <a:lstStyle/>
        <a:p>
          <a:endParaRPr lang="ru-RU"/>
        </a:p>
      </dgm:t>
    </dgm:pt>
    <dgm:pt modelId="{F778AD09-8776-4FD4-B6CA-57B18D98EA22}" type="pres">
      <dgm:prSet presAssocID="{B7B8F292-FFF9-4DFE-BD2E-018341581D5F}" presName="linNode" presStyleCnt="0"/>
      <dgm:spPr/>
      <dgm:t>
        <a:bodyPr/>
        <a:lstStyle/>
        <a:p>
          <a:endParaRPr lang="ru-RU"/>
        </a:p>
      </dgm:t>
    </dgm:pt>
    <dgm:pt modelId="{7135D55B-1415-46CC-8BA7-79A0CE2552D3}" type="pres">
      <dgm:prSet presAssocID="{B7B8F292-FFF9-4DFE-BD2E-018341581D5F}" presName="parentText" presStyleLbl="node1" presStyleIdx="2" presStyleCnt="3" custScaleY="32435" custLinFactNeighborY="-1012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009EE6-D7A4-48B7-9377-802DC1017838}" type="pres">
      <dgm:prSet presAssocID="{B7B8F292-FFF9-4DFE-BD2E-018341581D5F}" presName="descendantText" presStyleLbl="alignAccFollowNode1" presStyleIdx="2" presStyleCnt="3" custScaleY="43291" custLinFactNeighborX="2222" custLinFactNeighborY="-1376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358C9CF-F7B9-4F2C-B3CF-85BE6DE247EB}" srcId="{63406633-9051-4825-96D2-2B1C5819B54E}" destId="{C4FA0B40-95F8-46FE-92E7-1D31554B219B}" srcOrd="0" destOrd="0" parTransId="{8704A1B3-DE8D-41F9-B218-E8FC86BF53E1}" sibTransId="{FA08572B-8B17-49C2-82F3-C9127C3040E5}"/>
    <dgm:cxn modelId="{9DB3DBBC-9397-4C7B-A8AC-C15B21B27B2C}" srcId="{63406633-9051-4825-96D2-2B1C5819B54E}" destId="{B7B8F292-FFF9-4DFE-BD2E-018341581D5F}" srcOrd="2" destOrd="0" parTransId="{0FBBBC28-ECE2-45AC-9AEC-CD5BB8F9B7BE}" sibTransId="{8D657A79-6D46-4894-807D-9B3E2FCD9FCF}"/>
    <dgm:cxn modelId="{2F0DBED2-2E63-4939-A008-2E2D56A5E7A6}" type="presOf" srcId="{0DD90639-F8D9-4253-B0AF-5773CF0A14ED}" destId="{8F71BD18-B3EF-4A61-BEFE-D6BD47888218}" srcOrd="0" destOrd="0" presId="urn:microsoft.com/office/officeart/2005/8/layout/vList5"/>
    <dgm:cxn modelId="{A3FCE61C-C858-4E93-827B-DAE24993EC8F}" type="presOf" srcId="{63406633-9051-4825-96D2-2B1C5819B54E}" destId="{35D65267-B22F-4028-87DD-CDDBFACEDBA8}" srcOrd="0" destOrd="0" presId="urn:microsoft.com/office/officeart/2005/8/layout/vList5"/>
    <dgm:cxn modelId="{52EC88CD-FEA2-4195-A57D-ECC0333BBF3C}" type="presOf" srcId="{E8AFC0AF-B981-4468-B3D8-062297DC98B0}" destId="{612E22CA-355A-481B-92B0-C9BAE76A4967}" srcOrd="0" destOrd="0" presId="urn:microsoft.com/office/officeart/2005/8/layout/vList5"/>
    <dgm:cxn modelId="{84C0596B-01A9-42F7-89EB-355E80B3404D}" type="presOf" srcId="{B7B8F292-FFF9-4DFE-BD2E-018341581D5F}" destId="{7135D55B-1415-46CC-8BA7-79A0CE2552D3}" srcOrd="0" destOrd="0" presId="urn:microsoft.com/office/officeart/2005/8/layout/vList5"/>
    <dgm:cxn modelId="{A599D90C-8C8E-435A-BA56-8C48EE36C27A}" srcId="{63406633-9051-4825-96D2-2B1C5819B54E}" destId="{B6C4104D-EACD-4AB4-8200-ECDB4C1D4A9D}" srcOrd="1" destOrd="0" parTransId="{174FAAA7-52B0-429E-8D25-2CF63BEFEC3F}" sibTransId="{25B83F7B-E4B0-4A30-B474-2F75842BFA6D}"/>
    <dgm:cxn modelId="{C5C0EA7F-9AD6-4D8B-BB74-32BF0E4679BA}" type="presOf" srcId="{B6C4104D-EACD-4AB4-8200-ECDB4C1D4A9D}" destId="{C4EFD16A-D98F-4D47-BF2C-90219B3355B9}" srcOrd="0" destOrd="0" presId="urn:microsoft.com/office/officeart/2005/8/layout/vList5"/>
    <dgm:cxn modelId="{51822AB9-6800-48FB-B63E-94F258DFC87B}" srcId="{B7B8F292-FFF9-4DFE-BD2E-018341581D5F}" destId="{E7001FC2-896A-42C8-A763-DA8D7E760ED1}" srcOrd="0" destOrd="0" parTransId="{0AC7A7D9-CD61-4D87-842A-418136524F33}" sibTransId="{FD25D7EA-9234-46E8-B687-386F5BDD488E}"/>
    <dgm:cxn modelId="{B14162AE-AEC3-47E9-BADE-C2DDC0598FB6}" srcId="{C4FA0B40-95F8-46FE-92E7-1D31554B219B}" destId="{E8AFC0AF-B981-4468-B3D8-062297DC98B0}" srcOrd="0" destOrd="0" parTransId="{615A9E27-A1A8-41AB-A25E-E4081D30BDB0}" sibTransId="{DBEA07F2-3373-4C6C-BE15-234FE75930A2}"/>
    <dgm:cxn modelId="{27B13683-9AAD-4E10-ABCC-56733BF44CA1}" type="presOf" srcId="{C4FA0B40-95F8-46FE-92E7-1D31554B219B}" destId="{06A62DB0-3A6D-4CE7-BDB2-AE745D551C78}" srcOrd="0" destOrd="0" presId="urn:microsoft.com/office/officeart/2005/8/layout/vList5"/>
    <dgm:cxn modelId="{2365C062-A331-4230-B7B6-7F505BBE0F4D}" srcId="{B6C4104D-EACD-4AB4-8200-ECDB4C1D4A9D}" destId="{0DD90639-F8D9-4253-B0AF-5773CF0A14ED}" srcOrd="0" destOrd="0" parTransId="{58F934F6-9821-426C-9C05-E7761380D67B}" sibTransId="{A1ACBE3F-B6C9-4177-A53E-86A79A612C74}"/>
    <dgm:cxn modelId="{495B685D-1FA5-493A-8ED0-61CA9CFD5346}" type="presOf" srcId="{E7001FC2-896A-42C8-A763-DA8D7E760ED1}" destId="{09009EE6-D7A4-48B7-9377-802DC1017838}" srcOrd="0" destOrd="0" presId="urn:microsoft.com/office/officeart/2005/8/layout/vList5"/>
    <dgm:cxn modelId="{78D256E8-7A08-42D5-BFC1-632635B56243}" type="presParOf" srcId="{35D65267-B22F-4028-87DD-CDDBFACEDBA8}" destId="{4685081A-7502-405B-A698-8F76469F1C9D}" srcOrd="0" destOrd="0" presId="urn:microsoft.com/office/officeart/2005/8/layout/vList5"/>
    <dgm:cxn modelId="{1FCA61E4-6D52-4089-BDF1-1639406F3CC2}" type="presParOf" srcId="{4685081A-7502-405B-A698-8F76469F1C9D}" destId="{06A62DB0-3A6D-4CE7-BDB2-AE745D551C78}" srcOrd="0" destOrd="0" presId="urn:microsoft.com/office/officeart/2005/8/layout/vList5"/>
    <dgm:cxn modelId="{2B836D1E-2F4B-4D96-B508-8605B9430FE2}" type="presParOf" srcId="{4685081A-7502-405B-A698-8F76469F1C9D}" destId="{612E22CA-355A-481B-92B0-C9BAE76A4967}" srcOrd="1" destOrd="0" presId="urn:microsoft.com/office/officeart/2005/8/layout/vList5"/>
    <dgm:cxn modelId="{EADB8F87-A6D2-452D-B1A0-B7D11A07A8F8}" type="presParOf" srcId="{35D65267-B22F-4028-87DD-CDDBFACEDBA8}" destId="{1246A124-0909-4FC1-AC12-F467013707AD}" srcOrd="1" destOrd="0" presId="urn:microsoft.com/office/officeart/2005/8/layout/vList5"/>
    <dgm:cxn modelId="{98442BA0-7D8D-46B1-93D8-183A1D26339A}" type="presParOf" srcId="{35D65267-B22F-4028-87DD-CDDBFACEDBA8}" destId="{CD14DB34-9810-44F8-BE26-F36E20A0DC9D}" srcOrd="2" destOrd="0" presId="urn:microsoft.com/office/officeart/2005/8/layout/vList5"/>
    <dgm:cxn modelId="{41F9462B-8BCF-4263-A018-1EA2388ED3E1}" type="presParOf" srcId="{CD14DB34-9810-44F8-BE26-F36E20A0DC9D}" destId="{C4EFD16A-D98F-4D47-BF2C-90219B3355B9}" srcOrd="0" destOrd="0" presId="urn:microsoft.com/office/officeart/2005/8/layout/vList5"/>
    <dgm:cxn modelId="{83A41706-1133-4AA9-B07B-757581DC0F16}" type="presParOf" srcId="{CD14DB34-9810-44F8-BE26-F36E20A0DC9D}" destId="{8F71BD18-B3EF-4A61-BEFE-D6BD47888218}" srcOrd="1" destOrd="0" presId="urn:microsoft.com/office/officeart/2005/8/layout/vList5"/>
    <dgm:cxn modelId="{8BAB1FB5-84EB-4F9C-B660-24886785976D}" type="presParOf" srcId="{35D65267-B22F-4028-87DD-CDDBFACEDBA8}" destId="{A1224C97-7270-4EDB-A284-7E75CCD3238C}" srcOrd="3" destOrd="0" presId="urn:microsoft.com/office/officeart/2005/8/layout/vList5"/>
    <dgm:cxn modelId="{9B641B9C-B47F-453F-8F62-709A7E9CD882}" type="presParOf" srcId="{35D65267-B22F-4028-87DD-CDDBFACEDBA8}" destId="{F778AD09-8776-4FD4-B6CA-57B18D98EA22}" srcOrd="4" destOrd="0" presId="urn:microsoft.com/office/officeart/2005/8/layout/vList5"/>
    <dgm:cxn modelId="{EC732962-6942-41FC-8DD8-DA35F40818F6}" type="presParOf" srcId="{F778AD09-8776-4FD4-B6CA-57B18D98EA22}" destId="{7135D55B-1415-46CC-8BA7-79A0CE2552D3}" srcOrd="0" destOrd="0" presId="urn:microsoft.com/office/officeart/2005/8/layout/vList5"/>
    <dgm:cxn modelId="{DF7BEBF6-855C-45AD-8DDB-A78435D76392}" type="presParOf" srcId="{F778AD09-8776-4FD4-B6CA-57B18D98EA22}" destId="{09009EE6-D7A4-48B7-9377-802DC1017838}" srcOrd="1" destOrd="0" presId="urn:microsoft.com/office/officeart/2005/8/layout/vList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115DCE1-CFB8-40D6-8511-2A3522C3118C}" type="doc">
      <dgm:prSet loTypeId="urn:microsoft.com/office/officeart/2005/8/layout/hList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2DA9EB14-6C5F-4D74-8B1D-ABA84A6FF9E3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ГОБМП</a:t>
          </a:r>
          <a:endParaRPr lang="ru-RU" sz="44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AF07C0BD-2652-4268-B574-F8F948E15423}" type="parTrans" cxnId="{7A38C601-0DB2-4EA0-86EE-C72E0554142B}">
      <dgm:prSet/>
      <dgm:spPr/>
      <dgm:t>
        <a:bodyPr/>
        <a:lstStyle/>
        <a:p>
          <a:endParaRPr lang="ru-RU"/>
        </a:p>
      </dgm:t>
    </dgm:pt>
    <dgm:pt modelId="{60E217E5-D9D2-4367-8E05-2121909977AF}" type="sibTrans" cxnId="{7A38C601-0DB2-4EA0-86EE-C72E0554142B}">
      <dgm:prSet/>
      <dgm:spPr/>
      <dgm:t>
        <a:bodyPr/>
        <a:lstStyle/>
        <a:p>
          <a:endParaRPr lang="ru-RU"/>
        </a:p>
      </dgm:t>
    </dgm:pt>
    <dgm:pt modelId="{9D7B1F51-F378-4449-9EBF-3E7E7185B88C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СМП экстренные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4549091E-7B92-4482-9F32-B62B0258126C}" type="parTrans" cxnId="{97B9A3BA-7E60-4399-BE2E-B2F9AB263F38}">
      <dgm:prSet/>
      <dgm:spPr/>
      <dgm:t>
        <a:bodyPr/>
        <a:lstStyle/>
        <a:p>
          <a:endParaRPr lang="ru-RU"/>
        </a:p>
      </dgm:t>
    </dgm:pt>
    <dgm:pt modelId="{6B0C4E16-2995-432B-BC66-85461E77CDFB}" type="sibTrans" cxnId="{97B9A3BA-7E60-4399-BE2E-B2F9AB263F38}">
      <dgm:prSet/>
      <dgm:spPr/>
      <dgm:t>
        <a:bodyPr/>
        <a:lstStyle/>
        <a:p>
          <a:endParaRPr lang="ru-RU"/>
        </a:p>
      </dgm:t>
    </dgm:pt>
    <dgm:pt modelId="{410E626B-641C-4ED2-9633-BE934A9199AF}">
      <dgm:prSet phldrT="[Текст]" custT="1"/>
      <dgm:spPr/>
      <dgm:t>
        <a:bodyPr/>
        <a:lstStyle/>
        <a:p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Травмпункт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66227798-3563-4B32-BCC9-A51C29380A5A}" type="parTrans" cxnId="{313E01AD-7B7F-4B5B-8FA2-6A474F09220E}">
      <dgm:prSet/>
      <dgm:spPr/>
      <dgm:t>
        <a:bodyPr/>
        <a:lstStyle/>
        <a:p>
          <a:endParaRPr lang="ru-RU"/>
        </a:p>
      </dgm:t>
    </dgm:pt>
    <dgm:pt modelId="{4DFBB19B-5DC4-498B-9FFA-192FA5FD2320}" type="sibTrans" cxnId="{313E01AD-7B7F-4B5B-8FA2-6A474F09220E}">
      <dgm:prSet/>
      <dgm:spPr/>
      <dgm:t>
        <a:bodyPr/>
        <a:lstStyle/>
        <a:p>
          <a:endParaRPr lang="ru-RU"/>
        </a:p>
      </dgm:t>
    </dgm:pt>
    <dgm:pt modelId="{038310D3-5252-4E99-B00A-F55A023F4A41}">
      <dgm:prSet phldrT="[Текст]" custT="1"/>
      <dgm:spPr/>
      <dgm:t>
        <a:bodyPr/>
        <a:lstStyle/>
        <a:p>
          <a:r>
            <a:rPr lang="ru-RU" sz="4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ОСМС</a:t>
          </a:r>
        </a:p>
      </dgm:t>
    </dgm:pt>
    <dgm:pt modelId="{57CBD194-872D-483F-9736-FC2E39CE56E8}" type="parTrans" cxnId="{43273892-EDDC-4508-A286-A5EABA2C097F}">
      <dgm:prSet/>
      <dgm:spPr/>
      <dgm:t>
        <a:bodyPr/>
        <a:lstStyle/>
        <a:p>
          <a:endParaRPr lang="ru-RU"/>
        </a:p>
      </dgm:t>
    </dgm:pt>
    <dgm:pt modelId="{D88B9ABB-704E-4683-BBCB-1F3F9A619425}" type="sibTrans" cxnId="{43273892-EDDC-4508-A286-A5EABA2C097F}">
      <dgm:prSet/>
      <dgm:spPr/>
      <dgm:t>
        <a:bodyPr/>
        <a:lstStyle/>
        <a:p>
          <a:endParaRPr lang="ru-RU"/>
        </a:p>
      </dgm:t>
    </dgm:pt>
    <dgm:pt modelId="{3B3155D4-B5BE-4C20-B8B6-1499DB526D3E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СМП плановые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71B4EBAE-6984-41FD-8A19-FBE8C3025BE6}" type="parTrans" cxnId="{104B02E9-705E-4B12-94E9-0660E56FF18F}">
      <dgm:prSet/>
      <dgm:spPr/>
      <dgm:t>
        <a:bodyPr/>
        <a:lstStyle/>
        <a:p>
          <a:endParaRPr lang="ru-RU"/>
        </a:p>
      </dgm:t>
    </dgm:pt>
    <dgm:pt modelId="{1E7F4A87-B52D-48FF-8508-6045EF3BDCE2}" type="sibTrans" cxnId="{104B02E9-705E-4B12-94E9-0660E56FF18F}">
      <dgm:prSet/>
      <dgm:spPr/>
      <dgm:t>
        <a:bodyPr/>
        <a:lstStyle/>
        <a:p>
          <a:endParaRPr lang="ru-RU"/>
        </a:p>
      </dgm:t>
    </dgm:pt>
    <dgm:pt modelId="{0C97459C-EF5B-45EC-9B58-1D0064013837}">
      <dgm:prSet phldrT="[Текст]" custT="1"/>
      <dgm:spPr/>
      <dgm:t>
        <a:bodyPr/>
        <a:lstStyle/>
        <a:p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СЗТ (приемный покой)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67A138CA-6810-45EC-AAB0-D497FB78050F}" type="parTrans" cxnId="{6DA40C05-B141-4463-BC7E-30395B2ED9D3}">
      <dgm:prSet/>
      <dgm:spPr/>
      <dgm:t>
        <a:bodyPr/>
        <a:lstStyle/>
        <a:p>
          <a:endParaRPr lang="ru-RU"/>
        </a:p>
      </dgm:t>
    </dgm:pt>
    <dgm:pt modelId="{D07899CB-5C2D-4E57-B79A-5ACBE066813A}" type="sibTrans" cxnId="{6DA40C05-B141-4463-BC7E-30395B2ED9D3}">
      <dgm:prSet/>
      <dgm:spPr/>
      <dgm:t>
        <a:bodyPr/>
        <a:lstStyle/>
        <a:p>
          <a:endParaRPr lang="ru-RU"/>
        </a:p>
      </dgm:t>
    </dgm:pt>
    <dgm:pt modelId="{EABEE474-4064-48E6-A25F-DCB7F29A14B1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ВТМУ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F0BC8D37-1991-4FB5-BAA8-092C2031D4C2}" type="parTrans" cxnId="{8E78F137-8919-40D6-BA09-12E840118F0E}">
      <dgm:prSet/>
      <dgm:spPr/>
      <dgm:t>
        <a:bodyPr/>
        <a:lstStyle/>
        <a:p>
          <a:endParaRPr lang="ru-RU"/>
        </a:p>
      </dgm:t>
    </dgm:pt>
    <dgm:pt modelId="{378FE04B-6858-4EB9-82EB-CB7C96A75B75}" type="sibTrans" cxnId="{8E78F137-8919-40D6-BA09-12E840118F0E}">
      <dgm:prSet/>
      <dgm:spPr/>
      <dgm:t>
        <a:bodyPr/>
        <a:lstStyle/>
        <a:p>
          <a:endParaRPr lang="ru-RU"/>
        </a:p>
      </dgm:t>
    </dgm:pt>
    <dgm:pt modelId="{7F75C244-AF9B-4782-8F63-7EB1A01CC435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Реабилитация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C6F043C4-9C13-4979-B16B-DB1452355ED2}" type="parTrans" cxnId="{07A6B8C4-8D6D-4611-8F1F-C6DDBBCBF96C}">
      <dgm:prSet/>
      <dgm:spPr/>
      <dgm:t>
        <a:bodyPr/>
        <a:lstStyle/>
        <a:p>
          <a:endParaRPr lang="ru-RU"/>
        </a:p>
      </dgm:t>
    </dgm:pt>
    <dgm:pt modelId="{4FA87E92-C963-45A6-998F-6A2A4BE55D94}" type="sibTrans" cxnId="{07A6B8C4-8D6D-4611-8F1F-C6DDBBCBF96C}">
      <dgm:prSet/>
      <dgm:spPr/>
      <dgm:t>
        <a:bodyPr/>
        <a:lstStyle/>
        <a:p>
          <a:endParaRPr lang="ru-RU"/>
        </a:p>
      </dgm:t>
    </dgm:pt>
    <dgm:pt modelId="{9D7A6DF0-3327-4813-82DA-0640C82C360C}">
      <dgm:prSet phldrT="[Текст]" custT="1"/>
      <dgm:spPr/>
      <dgm:t>
        <a:bodyPr/>
        <a:lstStyle/>
        <a:p>
          <a:r>
            <a:rPr lang="ru-RU" sz="3200" dirty="0" smtClean="0">
              <a:latin typeface="Times New Roman" pitchFamily="18" charset="0"/>
              <a:cs typeface="Times New Roman" pitchFamily="18" charset="0"/>
            </a:rPr>
            <a:t>Стационар замещающая помощь (дневной стационар)</a:t>
          </a:r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5827956C-79B5-44E3-9676-6190E4D2AE1F}" type="parTrans" cxnId="{5E8DC6F8-6A5C-4C2F-AE19-4A2C7BEE8CFC}">
      <dgm:prSet/>
      <dgm:spPr/>
    </dgm:pt>
    <dgm:pt modelId="{7CCB13CB-87CF-4FD0-A833-D65837B3A34A}" type="sibTrans" cxnId="{5E8DC6F8-6A5C-4C2F-AE19-4A2C7BEE8CFC}">
      <dgm:prSet/>
      <dgm:spPr/>
    </dgm:pt>
    <dgm:pt modelId="{F0B81E34-87E3-482D-8B3D-98FB87826B7D}" type="pres">
      <dgm:prSet presAssocID="{6115DCE1-CFB8-40D6-8511-2A3522C3118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9D81E8-1FC2-40D5-82CD-700828B9BB49}" type="pres">
      <dgm:prSet presAssocID="{2DA9EB14-6C5F-4D74-8B1D-ABA84A6FF9E3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2BA2A5-7B60-4877-9CFD-E891CFDB9885}" type="pres">
      <dgm:prSet presAssocID="{60E217E5-D9D2-4367-8E05-2121909977AF}" presName="sibTrans" presStyleCnt="0"/>
      <dgm:spPr/>
    </dgm:pt>
    <dgm:pt modelId="{86579640-7B60-40DD-8A7A-CCDF4B16C524}" type="pres">
      <dgm:prSet presAssocID="{038310D3-5252-4E99-B00A-F55A023F4A4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7B9A3BA-7E60-4399-BE2E-B2F9AB263F38}" srcId="{2DA9EB14-6C5F-4D74-8B1D-ABA84A6FF9E3}" destId="{9D7B1F51-F378-4449-9EBF-3E7E7185B88C}" srcOrd="0" destOrd="0" parTransId="{4549091E-7B92-4482-9F32-B62B0258126C}" sibTransId="{6B0C4E16-2995-432B-BC66-85461E77CDFB}"/>
    <dgm:cxn modelId="{7A38C601-0DB2-4EA0-86EE-C72E0554142B}" srcId="{6115DCE1-CFB8-40D6-8511-2A3522C3118C}" destId="{2DA9EB14-6C5F-4D74-8B1D-ABA84A6FF9E3}" srcOrd="0" destOrd="0" parTransId="{AF07C0BD-2652-4268-B574-F8F948E15423}" sibTransId="{60E217E5-D9D2-4367-8E05-2121909977AF}"/>
    <dgm:cxn modelId="{B99ACBE8-1D39-46C6-BF15-286B37FE1C90}" type="presOf" srcId="{3B3155D4-B5BE-4C20-B8B6-1499DB526D3E}" destId="{86579640-7B60-40DD-8A7A-CCDF4B16C524}" srcOrd="0" destOrd="1" presId="urn:microsoft.com/office/officeart/2005/8/layout/hList6"/>
    <dgm:cxn modelId="{5E8DC6F8-6A5C-4C2F-AE19-4A2C7BEE8CFC}" srcId="{038310D3-5252-4E99-B00A-F55A023F4A41}" destId="{9D7A6DF0-3327-4813-82DA-0640C82C360C}" srcOrd="3" destOrd="0" parTransId="{5827956C-79B5-44E3-9676-6190E4D2AE1F}" sibTransId="{7CCB13CB-87CF-4FD0-A833-D65837B3A34A}"/>
    <dgm:cxn modelId="{63C49AA4-0A94-42C3-96B5-669AD0826B8D}" type="presOf" srcId="{9D7A6DF0-3327-4813-82DA-0640C82C360C}" destId="{86579640-7B60-40DD-8A7A-CCDF4B16C524}" srcOrd="0" destOrd="4" presId="urn:microsoft.com/office/officeart/2005/8/layout/hList6"/>
    <dgm:cxn modelId="{9C657F9F-5FAE-48E5-8110-449E3E459EA7}" type="presOf" srcId="{EABEE474-4064-48E6-A25F-DCB7F29A14B1}" destId="{86579640-7B60-40DD-8A7A-CCDF4B16C524}" srcOrd="0" destOrd="2" presId="urn:microsoft.com/office/officeart/2005/8/layout/hList6"/>
    <dgm:cxn modelId="{199164BB-E099-4D7D-8E44-608BD229FB78}" type="presOf" srcId="{2DA9EB14-6C5F-4D74-8B1D-ABA84A6FF9E3}" destId="{A79D81E8-1FC2-40D5-82CD-700828B9BB49}" srcOrd="0" destOrd="0" presId="urn:microsoft.com/office/officeart/2005/8/layout/hList6"/>
    <dgm:cxn modelId="{4E320791-427B-4902-880F-16B7F4E90078}" type="presOf" srcId="{9D7B1F51-F378-4449-9EBF-3E7E7185B88C}" destId="{A79D81E8-1FC2-40D5-82CD-700828B9BB49}" srcOrd="0" destOrd="1" presId="urn:microsoft.com/office/officeart/2005/8/layout/hList6"/>
    <dgm:cxn modelId="{AC0191D3-B1B9-4435-8CE6-3E3AE6D7A816}" type="presOf" srcId="{6115DCE1-CFB8-40D6-8511-2A3522C3118C}" destId="{F0B81E34-87E3-482D-8B3D-98FB87826B7D}" srcOrd="0" destOrd="0" presId="urn:microsoft.com/office/officeart/2005/8/layout/hList6"/>
    <dgm:cxn modelId="{313E01AD-7B7F-4B5B-8FA2-6A474F09220E}" srcId="{2DA9EB14-6C5F-4D74-8B1D-ABA84A6FF9E3}" destId="{410E626B-641C-4ED2-9633-BE934A9199AF}" srcOrd="1" destOrd="0" parTransId="{66227798-3563-4B32-BCC9-A51C29380A5A}" sibTransId="{4DFBB19B-5DC4-498B-9FFA-192FA5FD2320}"/>
    <dgm:cxn modelId="{8E78F137-8919-40D6-BA09-12E840118F0E}" srcId="{038310D3-5252-4E99-B00A-F55A023F4A41}" destId="{EABEE474-4064-48E6-A25F-DCB7F29A14B1}" srcOrd="1" destOrd="0" parTransId="{F0BC8D37-1991-4FB5-BAA8-092C2031D4C2}" sibTransId="{378FE04B-6858-4EB9-82EB-CB7C96A75B75}"/>
    <dgm:cxn modelId="{104B02E9-705E-4B12-94E9-0660E56FF18F}" srcId="{038310D3-5252-4E99-B00A-F55A023F4A41}" destId="{3B3155D4-B5BE-4C20-B8B6-1499DB526D3E}" srcOrd="0" destOrd="0" parTransId="{71B4EBAE-6984-41FD-8A19-FBE8C3025BE6}" sibTransId="{1E7F4A87-B52D-48FF-8508-6045EF3BDCE2}"/>
    <dgm:cxn modelId="{009A92D4-A43D-48E4-B496-9D5F48D0C8BF}" type="presOf" srcId="{410E626B-641C-4ED2-9633-BE934A9199AF}" destId="{A79D81E8-1FC2-40D5-82CD-700828B9BB49}" srcOrd="0" destOrd="2" presId="urn:microsoft.com/office/officeart/2005/8/layout/hList6"/>
    <dgm:cxn modelId="{AC9EB2AF-646B-4B7A-A8B7-E7D89F965CE0}" type="presOf" srcId="{038310D3-5252-4E99-B00A-F55A023F4A41}" destId="{86579640-7B60-40DD-8A7A-CCDF4B16C524}" srcOrd="0" destOrd="0" presId="urn:microsoft.com/office/officeart/2005/8/layout/hList6"/>
    <dgm:cxn modelId="{43273892-EDDC-4508-A286-A5EABA2C097F}" srcId="{6115DCE1-CFB8-40D6-8511-2A3522C3118C}" destId="{038310D3-5252-4E99-B00A-F55A023F4A41}" srcOrd="1" destOrd="0" parTransId="{57CBD194-872D-483F-9736-FC2E39CE56E8}" sibTransId="{D88B9ABB-704E-4683-BBCB-1F3F9A619425}"/>
    <dgm:cxn modelId="{07A6B8C4-8D6D-4611-8F1F-C6DDBBCBF96C}" srcId="{038310D3-5252-4E99-B00A-F55A023F4A41}" destId="{7F75C244-AF9B-4782-8F63-7EB1A01CC435}" srcOrd="2" destOrd="0" parTransId="{C6F043C4-9C13-4979-B16B-DB1452355ED2}" sibTransId="{4FA87E92-C963-45A6-998F-6A2A4BE55D94}"/>
    <dgm:cxn modelId="{3790F895-B67D-4BF4-B238-B9B922CC245B}" type="presOf" srcId="{7F75C244-AF9B-4782-8F63-7EB1A01CC435}" destId="{86579640-7B60-40DD-8A7A-CCDF4B16C524}" srcOrd="0" destOrd="3" presId="urn:microsoft.com/office/officeart/2005/8/layout/hList6"/>
    <dgm:cxn modelId="{41D66A2F-9822-4BC6-AC8D-478DC1838206}" type="presOf" srcId="{0C97459C-EF5B-45EC-9B58-1D0064013837}" destId="{A79D81E8-1FC2-40D5-82CD-700828B9BB49}" srcOrd="0" destOrd="3" presId="urn:microsoft.com/office/officeart/2005/8/layout/hList6"/>
    <dgm:cxn modelId="{6DA40C05-B141-4463-BC7E-30395B2ED9D3}" srcId="{2DA9EB14-6C5F-4D74-8B1D-ABA84A6FF9E3}" destId="{0C97459C-EF5B-45EC-9B58-1D0064013837}" srcOrd="2" destOrd="0" parTransId="{67A138CA-6810-45EC-AAB0-D497FB78050F}" sibTransId="{D07899CB-5C2D-4E57-B79A-5ACBE066813A}"/>
    <dgm:cxn modelId="{17C932B2-08EB-46BF-A42C-01C763CB1F15}" type="presParOf" srcId="{F0B81E34-87E3-482D-8B3D-98FB87826B7D}" destId="{A79D81E8-1FC2-40D5-82CD-700828B9BB49}" srcOrd="0" destOrd="0" presId="urn:microsoft.com/office/officeart/2005/8/layout/hList6"/>
    <dgm:cxn modelId="{828A1F12-55DA-4CB4-A85E-D71E9A34D002}" type="presParOf" srcId="{F0B81E34-87E3-482D-8B3D-98FB87826B7D}" destId="{562BA2A5-7B60-4877-9CFD-E891CFDB9885}" srcOrd="1" destOrd="0" presId="urn:microsoft.com/office/officeart/2005/8/layout/hList6"/>
    <dgm:cxn modelId="{E0DE8DF8-6C33-4E1A-A4DE-FA8A1DBF7E20}" type="presParOf" srcId="{F0B81E34-87E3-482D-8B3D-98FB87826B7D}" destId="{86579640-7B60-40DD-8A7A-CCDF4B16C524}" srcOrd="2" destOrd="0" presId="urn:microsoft.com/office/officeart/2005/8/layout/h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42C0CE1-7397-4D86-A336-FB61B9567B61}">
      <dsp:nvSpPr>
        <dsp:cNvPr id="0" name=""/>
        <dsp:cNvSpPr/>
      </dsp:nvSpPr>
      <dsp:spPr>
        <a:xfrm>
          <a:off x="1187203" y="2446"/>
          <a:ext cx="1827264" cy="68106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Виды оказываемых услуг</a:t>
          </a:r>
          <a:endParaRPr lang="ru-RU" sz="1600" b="1" kern="1200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87203" y="2446"/>
        <a:ext cx="1827264" cy="681067"/>
      </dsp:txXfrm>
    </dsp:sp>
    <dsp:sp modelId="{A3210A7B-37C8-4D47-BEDD-3DAA67547174}">
      <dsp:nvSpPr>
        <dsp:cNvPr id="0" name=""/>
        <dsp:cNvSpPr/>
      </dsp:nvSpPr>
      <dsp:spPr>
        <a:xfrm>
          <a:off x="1369930" y="683514"/>
          <a:ext cx="227142" cy="486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6370"/>
              </a:lnTo>
              <a:lnTo>
                <a:pt x="227142" y="48637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19C8AD-FCB3-4822-8766-7CA3FED29D3B}">
      <dsp:nvSpPr>
        <dsp:cNvPr id="0" name=""/>
        <dsp:cNvSpPr/>
      </dsp:nvSpPr>
      <dsp:spPr>
        <a:xfrm>
          <a:off x="1597073" y="851057"/>
          <a:ext cx="2332237" cy="637656"/>
        </a:xfrm>
        <a:prstGeom prst="roundRect">
          <a:avLst>
            <a:gd name="adj" fmla="val 10000"/>
          </a:avLst>
        </a:prstGeom>
        <a:solidFill>
          <a:schemeClr val="accent3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152400" extrusionH="63500"/>
      </dsp:spPr>
      <dsp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СМП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8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597073" y="851057"/>
        <a:ext cx="2332237" cy="637656"/>
      </dsp:txXfrm>
    </dsp:sp>
    <dsp:sp modelId="{C405AC82-8AEA-46AA-B2E1-2A2791863F02}">
      <dsp:nvSpPr>
        <dsp:cNvPr id="0" name=""/>
        <dsp:cNvSpPr/>
      </dsp:nvSpPr>
      <dsp:spPr>
        <a:xfrm>
          <a:off x="1369930" y="683514"/>
          <a:ext cx="311083" cy="1230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30240"/>
              </a:lnTo>
              <a:lnTo>
                <a:pt x="311083" y="12302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72454-349C-4D92-9D89-89D5C5B1D938}">
      <dsp:nvSpPr>
        <dsp:cNvPr id="0" name=""/>
        <dsp:cNvSpPr/>
      </dsp:nvSpPr>
      <dsp:spPr>
        <a:xfrm>
          <a:off x="1681013" y="1639257"/>
          <a:ext cx="2236724" cy="548995"/>
        </a:xfrm>
        <a:prstGeom prst="roundRect">
          <a:avLst>
            <a:gd name="adj" fmla="val 10000"/>
          </a:avLst>
        </a:prstGeom>
        <a:solidFill>
          <a:srgbClr val="FFFF00">
            <a:alpha val="90000"/>
          </a:srgbClr>
        </a:solidFill>
        <a:ln w="9525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ВТМУ</a:t>
          </a: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ВТМУ переходящие СМП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1013" y="1639257"/>
        <a:ext cx="2236724" cy="548995"/>
      </dsp:txXfrm>
    </dsp:sp>
    <dsp:sp modelId="{CB93E998-57EB-4502-AD72-8AFD7BBF169A}">
      <dsp:nvSpPr>
        <dsp:cNvPr id="0" name=""/>
        <dsp:cNvSpPr/>
      </dsp:nvSpPr>
      <dsp:spPr>
        <a:xfrm>
          <a:off x="1369930" y="683514"/>
          <a:ext cx="311083" cy="18445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4580"/>
              </a:lnTo>
              <a:lnTo>
                <a:pt x="311083" y="184458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95059-3489-4B26-A80B-C34345A1B53B}">
      <dsp:nvSpPr>
        <dsp:cNvPr id="0" name=""/>
        <dsp:cNvSpPr/>
      </dsp:nvSpPr>
      <dsp:spPr>
        <a:xfrm>
          <a:off x="1681013" y="2326761"/>
          <a:ext cx="2236724" cy="402667"/>
        </a:xfrm>
        <a:prstGeom prst="roundRect">
          <a:avLst>
            <a:gd name="adj" fmla="val 10000"/>
          </a:avLst>
        </a:prstGeom>
        <a:solidFill>
          <a:srgbClr val="00B050">
            <a:alpha val="90000"/>
          </a:srgb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dkEdge">
          <a:bevelT w="12445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latin typeface="Times New Roman" pitchFamily="18" charset="0"/>
              <a:cs typeface="Times New Roman" pitchFamily="18" charset="0"/>
            </a:rPr>
            <a:t>АПП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81013" y="2326761"/>
        <a:ext cx="2236724" cy="40266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414D84-70BF-481E-9F70-94DF9467A4C0}">
      <dsp:nvSpPr>
        <dsp:cNvPr id="0" name=""/>
        <dsp:cNvSpPr/>
      </dsp:nvSpPr>
      <dsp:spPr>
        <a:xfrm rot="16200000">
          <a:off x="-1428922" y="1428922"/>
          <a:ext cx="4286256" cy="1428411"/>
        </a:xfrm>
        <a:prstGeom prst="flowChartManualOperati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6200000">
        <a:off x="-1428922" y="1428922"/>
        <a:ext cx="4286256" cy="1428411"/>
      </dsp:txXfrm>
    </dsp:sp>
    <dsp:sp modelId="{109D0826-8F78-4432-B973-005A0A82DA70}">
      <dsp:nvSpPr>
        <dsp:cNvPr id="0" name=""/>
        <dsp:cNvSpPr/>
      </dsp:nvSpPr>
      <dsp:spPr>
        <a:xfrm rot="16200000">
          <a:off x="58230" y="1428922"/>
          <a:ext cx="4286256" cy="1428411"/>
        </a:xfrm>
        <a:prstGeom prst="flowChartManualOperati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 rot="16200000">
        <a:off x="58230" y="1428922"/>
        <a:ext cx="4286256" cy="1428411"/>
      </dsp:txXfrm>
    </dsp:sp>
    <dsp:sp modelId="{BD947E56-DFAC-45A6-9930-B2DF25FE439F}">
      <dsp:nvSpPr>
        <dsp:cNvPr id="0" name=""/>
        <dsp:cNvSpPr/>
      </dsp:nvSpPr>
      <dsp:spPr>
        <a:xfrm rot="16200000">
          <a:off x="1584519" y="1428922"/>
          <a:ext cx="4286256" cy="1428411"/>
        </a:xfrm>
        <a:prstGeom prst="flowChartManualOperation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5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2750" tIns="0" rIns="412750" bIns="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500" kern="1200" dirty="0"/>
        </a:p>
      </dsp:txBody>
      <dsp:txXfrm rot="16200000">
        <a:off x="1584519" y="1428922"/>
        <a:ext cx="4286256" cy="142841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746F2E-CA0E-458C-8CD3-7628A3C81F0A}">
      <dsp:nvSpPr>
        <dsp:cNvPr id="0" name=""/>
        <dsp:cNvSpPr/>
      </dsp:nvSpPr>
      <dsp:spPr>
        <a:xfrm rot="5400000">
          <a:off x="-132774" y="133923"/>
          <a:ext cx="885161" cy="619613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2017г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32774" y="133923"/>
        <a:ext cx="885161" cy="619613"/>
      </dsp:txXfrm>
    </dsp:sp>
    <dsp:sp modelId="{254125CD-BA30-4886-A52C-626DD0E291AE}">
      <dsp:nvSpPr>
        <dsp:cNvPr id="0" name=""/>
        <dsp:cNvSpPr/>
      </dsp:nvSpPr>
      <dsp:spPr>
        <a:xfrm rot="5400000">
          <a:off x="4344112" y="-3723349"/>
          <a:ext cx="575354" cy="8024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Врачи:  Медицинские ВУЗы страны -62; </a:t>
          </a:r>
          <a:r>
            <a:rPr lang="ru-RU" sz="1000" b="1" i="1" u="sng" kern="1200" dirty="0" smtClean="0">
              <a:latin typeface="Times New Roman" pitchFamily="18" charset="0"/>
              <a:cs typeface="Times New Roman" pitchFamily="18" charset="0"/>
            </a:rPr>
            <a:t>Обучение за рубежом: (Корея, г. </a:t>
          </a:r>
          <a:r>
            <a:rPr lang="ru-RU" sz="1000" b="1" i="1" u="sng" kern="1200" dirty="0" err="1" smtClean="0">
              <a:latin typeface="Times New Roman" pitchFamily="18" charset="0"/>
              <a:cs typeface="Times New Roman" pitchFamily="18" charset="0"/>
            </a:rPr>
            <a:t>Пусан</a:t>
          </a:r>
          <a:r>
            <a:rPr lang="ru-RU" sz="1000" b="1" i="1" u="sng" kern="1200" dirty="0" smtClean="0">
              <a:latin typeface="Times New Roman" pitchFamily="18" charset="0"/>
              <a:cs typeface="Times New Roman" pitchFamily="18" charset="0"/>
            </a:rPr>
            <a:t> -2; Литва -2; Россия, г.Санкт –Петербург -2);</a:t>
          </a:r>
          <a:endParaRPr lang="ru-RU" sz="1000" b="1" i="1" u="sng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СМП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kk-KZ" sz="1000" kern="1200" dirty="0" smtClean="0">
              <a:latin typeface="Times New Roman" pitchFamily="18" charset="0"/>
              <a:cs typeface="Times New Roman" pitchFamily="18" charset="0"/>
            </a:rPr>
            <a:t>Республиканский высший медицинский  колледж, Учебный клинический центр «Астана»,Алматинский медицинский колледж -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73</a:t>
          </a:r>
          <a:r>
            <a:rPr lang="kk-KZ" sz="1000" kern="1200" dirty="0" smtClean="0">
              <a:latin typeface="Times New Roman" pitchFamily="18" charset="0"/>
              <a:cs typeface="Times New Roman" pitchFamily="18" charset="0"/>
            </a:rPr>
            <a:t> ;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ПП:  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по вопросам </a:t>
          </a:r>
          <a:r>
            <a:rPr lang="ru-RU" sz="1000" kern="1200" dirty="0" err="1" smtClean="0">
              <a:latin typeface="Times New Roman" pitchFamily="18" charset="0"/>
              <a:cs typeface="Times New Roman" pitchFamily="18" charset="0"/>
            </a:rPr>
            <a:t>гос.закупа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, бухгалтерского учета, технике безопасности -10;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44112" y="-3723349"/>
        <a:ext cx="575354" cy="8024352"/>
      </dsp:txXfrm>
    </dsp:sp>
    <dsp:sp modelId="{FF465CE2-C5A2-4DC1-BF5F-6DA3B07F3D05}">
      <dsp:nvSpPr>
        <dsp:cNvPr id="0" name=""/>
        <dsp:cNvSpPr/>
      </dsp:nvSpPr>
      <dsp:spPr>
        <a:xfrm rot="5400000">
          <a:off x="-132774" y="833201"/>
          <a:ext cx="885161" cy="619613"/>
        </a:xfrm>
        <a:prstGeom prst="chevr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2018г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32774" y="833201"/>
        <a:ext cx="885161" cy="619613"/>
      </dsp:txXfrm>
    </dsp:sp>
    <dsp:sp modelId="{B8786BAE-72AD-4F2F-8416-0ACC7189DC65}">
      <dsp:nvSpPr>
        <dsp:cNvPr id="0" name=""/>
        <dsp:cNvSpPr/>
      </dsp:nvSpPr>
      <dsp:spPr>
        <a:xfrm rot="5400000">
          <a:off x="4344112" y="-3010119"/>
          <a:ext cx="575354" cy="8024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232385"/>
              <a:satOff val="13449"/>
              <a:lumOff val="10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000" b="1" kern="1200" dirty="0" smtClean="0">
              <a:latin typeface="Times New Roman" pitchFamily="18" charset="0"/>
              <a:cs typeface="Times New Roman" pitchFamily="18" charset="0"/>
            </a:rPr>
            <a:t>Врачи: </a:t>
          </a: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Медицинские ВУЗы страны - 54; </a:t>
          </a:r>
          <a:r>
            <a:rPr lang="ru-RU" sz="1000" b="1" i="1" u="sng" kern="1200" dirty="0" smtClean="0">
              <a:latin typeface="Times New Roman" pitchFamily="18" charset="0"/>
              <a:cs typeface="Times New Roman" pitchFamily="18" charset="0"/>
            </a:rPr>
            <a:t>Обучение за рубежом: (Израиль -1;  Россия, г. Санкт – Петербург -3);</a:t>
          </a:r>
          <a:endParaRPr lang="ru-RU" sz="1000" b="1" i="1" u="sng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k-KZ" sz="1000" b="1" kern="1200" dirty="0" smtClean="0">
              <a:latin typeface="Times New Roman" pitchFamily="18" charset="0"/>
              <a:cs typeface="Times New Roman" pitchFamily="18" charset="0"/>
            </a:rPr>
            <a:t>СМП:  </a:t>
          </a: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1000" kern="1200" dirty="0" smtClean="0">
              <a:latin typeface="Times New Roman" pitchFamily="18" charset="0"/>
              <a:cs typeface="Times New Roman" pitchFamily="18" charset="0"/>
            </a:rPr>
            <a:t>Республиканский высший медицинский  колледж -110;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ПП:  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по вопросам </a:t>
          </a:r>
          <a:r>
            <a:rPr lang="ru-RU" sz="1000" kern="1200" dirty="0" err="1" smtClean="0">
              <a:latin typeface="Times New Roman" pitchFamily="18" charset="0"/>
              <a:cs typeface="Times New Roman" pitchFamily="18" charset="0"/>
            </a:rPr>
            <a:t>гос.закупа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, бухгалтерского учета, технике безопасности -1;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44112" y="-3010119"/>
        <a:ext cx="575354" cy="8024352"/>
      </dsp:txXfrm>
    </dsp:sp>
    <dsp:sp modelId="{65BDDCF7-C59F-4699-986E-D03838BB9541}">
      <dsp:nvSpPr>
        <dsp:cNvPr id="0" name=""/>
        <dsp:cNvSpPr/>
      </dsp:nvSpPr>
      <dsp:spPr>
        <a:xfrm rot="5400000">
          <a:off x="-132774" y="1532479"/>
          <a:ext cx="885161" cy="619613"/>
        </a:xfrm>
        <a:prstGeom prst="chevr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itchFamily="18" charset="0"/>
              <a:cs typeface="Times New Roman" pitchFamily="18" charset="0"/>
            </a:rPr>
            <a:t>2019 г</a:t>
          </a:r>
          <a:endParaRPr lang="ru-RU" sz="17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-132774" y="1532479"/>
        <a:ext cx="885161" cy="619613"/>
      </dsp:txXfrm>
    </dsp:sp>
    <dsp:sp modelId="{2AE467CC-E7DC-4483-9860-CE4C02BCE81F}">
      <dsp:nvSpPr>
        <dsp:cNvPr id="0" name=""/>
        <dsp:cNvSpPr/>
      </dsp:nvSpPr>
      <dsp:spPr>
        <a:xfrm rot="5400000">
          <a:off x="4344112" y="-2324794"/>
          <a:ext cx="575354" cy="802435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Врачи: 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Медицинские ВУЗы страны – 72; </a:t>
          </a:r>
          <a:r>
            <a:rPr lang="ru-RU" sz="1000" i="1" u="sng" kern="1200" dirty="0" smtClean="0">
              <a:latin typeface="Times New Roman" pitchFamily="18" charset="0"/>
              <a:cs typeface="Times New Roman" pitchFamily="18" charset="0"/>
            </a:rPr>
            <a:t>Обучение за рубежом:  (Литовская Республика, г.Каунас -2; Россия, Г.Санкт- Петербург -1)</a:t>
          </a:r>
          <a:endParaRPr lang="ru-RU" sz="1000" i="1" u="sng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СМП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:</a:t>
          </a:r>
          <a:r>
            <a:rPr lang="kk-KZ" sz="1000" kern="1200" dirty="0" smtClean="0">
              <a:latin typeface="Times New Roman" pitchFamily="18" charset="0"/>
              <a:cs typeface="Times New Roman" pitchFamily="18" charset="0"/>
            </a:rPr>
            <a:t>Республиканский высший медицинский колледж,  Учебно - методический центр, Алматинский медицинский колледж  - 91;   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ПП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:  по вопросам </a:t>
          </a:r>
          <a:r>
            <a:rPr lang="ru-RU" sz="1000" kern="1200" dirty="0" err="1" smtClean="0">
              <a:latin typeface="Times New Roman" pitchFamily="18" charset="0"/>
              <a:cs typeface="Times New Roman" pitchFamily="18" charset="0"/>
            </a:rPr>
            <a:t>гос.закупа</a:t>
          </a:r>
          <a:r>
            <a:rPr lang="ru-RU" sz="1000" kern="1200" dirty="0" smtClean="0">
              <a:latin typeface="Times New Roman" pitchFamily="18" charset="0"/>
              <a:cs typeface="Times New Roman" pitchFamily="18" charset="0"/>
            </a:rPr>
            <a:t>, бухгалтерского учета, технике безопасности -12;</a:t>
          </a:r>
          <a:endParaRPr lang="ru-RU" sz="100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4344112" y="-2324794"/>
        <a:ext cx="575354" cy="802435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147E20-1F63-4944-91C9-BABF07A4A6F1}">
      <dsp:nvSpPr>
        <dsp:cNvPr id="0" name=""/>
        <dsp:cNvSpPr/>
      </dsp:nvSpPr>
      <dsp:spPr>
        <a:xfrm>
          <a:off x="1125148" y="-26394"/>
          <a:ext cx="1393040" cy="1393040"/>
        </a:xfrm>
        <a:prstGeom prst="triangl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2017г</a:t>
          </a:r>
          <a:r>
            <a:rPr lang="ru-RU" sz="1200" b="1" i="1" kern="1200" dirty="0" smtClean="0">
              <a:solidFill>
                <a:schemeClr val="tx1"/>
              </a:solidFill>
            </a:rPr>
            <a:t> - </a:t>
          </a:r>
          <a:r>
            <a:rPr lang="ru-RU" sz="1200" b="1" i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82,97</a:t>
          </a:r>
          <a:r>
            <a:rPr lang="ru-RU" sz="1200" b="1" i="1" u="none" kern="1200" dirty="0" smtClean="0">
              <a:solidFill>
                <a:schemeClr val="tx1"/>
              </a:solidFill>
            </a:rPr>
            <a:t>%</a:t>
          </a:r>
          <a:endParaRPr lang="ru-RU" sz="1200" b="1" i="1" kern="1200" dirty="0" smtClean="0">
            <a:solidFill>
              <a:schemeClr val="tx1"/>
            </a:solidFill>
          </a:endParaRPr>
        </a:p>
      </dsp:txBody>
      <dsp:txXfrm>
        <a:off x="1125148" y="-26394"/>
        <a:ext cx="1393040" cy="1393040"/>
      </dsp:txXfrm>
    </dsp:sp>
    <dsp:sp modelId="{F254F06F-CD5E-45B0-9BDD-B53ED9150077}">
      <dsp:nvSpPr>
        <dsp:cNvPr id="0" name=""/>
        <dsp:cNvSpPr/>
      </dsp:nvSpPr>
      <dsp:spPr>
        <a:xfrm>
          <a:off x="428628" y="1366646"/>
          <a:ext cx="1393040" cy="1393040"/>
        </a:xfrm>
        <a:prstGeom prst="triangl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2018 г - </a:t>
          </a:r>
          <a:r>
            <a:rPr lang="ru-RU" sz="1200" b="1" i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83,70%</a:t>
          </a:r>
          <a:endParaRPr lang="ru-RU" sz="1200" b="1" i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428628" y="1366646"/>
        <a:ext cx="1393040" cy="1393040"/>
      </dsp:txXfrm>
    </dsp:sp>
    <dsp:sp modelId="{8CF679D3-29E4-417F-88F9-A12F3EDD8E2E}">
      <dsp:nvSpPr>
        <dsp:cNvPr id="0" name=""/>
        <dsp:cNvSpPr/>
      </dsp:nvSpPr>
      <dsp:spPr>
        <a:xfrm rot="10800000">
          <a:off x="756521" y="1313857"/>
          <a:ext cx="2299548" cy="1498619"/>
        </a:xfrm>
        <a:prstGeom prst="triangl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Оснащенность медицинской техникой</a:t>
          </a:r>
          <a:endParaRPr lang="ru-RU" sz="12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756521" y="1313857"/>
        <a:ext cx="2299548" cy="1498619"/>
      </dsp:txXfrm>
    </dsp:sp>
    <dsp:sp modelId="{6E5AF249-44BC-42E4-B541-F2F6245DE5B3}">
      <dsp:nvSpPr>
        <dsp:cNvPr id="0" name=""/>
        <dsp:cNvSpPr/>
      </dsp:nvSpPr>
      <dsp:spPr>
        <a:xfrm>
          <a:off x="1821669" y="1366646"/>
          <a:ext cx="1393040" cy="1393040"/>
        </a:xfrm>
        <a:prstGeom prst="triangle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4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2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   2019г                      - </a:t>
          </a:r>
          <a:r>
            <a:rPr lang="ru-RU" sz="1200" b="1" i="1" u="none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86,27%</a:t>
          </a:r>
          <a:endParaRPr lang="ru-RU" sz="1200" b="1" i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>
            <a:spcBef>
              <a:spcPct val="0"/>
            </a:spcBef>
          </a:pPr>
          <a:endParaRPr lang="ru-RU" sz="1200" i="1" kern="1200" dirty="0"/>
        </a:p>
      </dsp:txBody>
      <dsp:txXfrm>
        <a:off x="1821669" y="1366646"/>
        <a:ext cx="1393040" cy="139304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DB8BD73-35EC-42A4-9C23-BC04C5882821}">
      <dsp:nvSpPr>
        <dsp:cNvPr id="0" name=""/>
        <dsp:cNvSpPr/>
      </dsp:nvSpPr>
      <dsp:spPr>
        <a:xfrm>
          <a:off x="-17149" y="227969"/>
          <a:ext cx="800515" cy="36686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kern="1200" dirty="0"/>
        </a:p>
      </dsp:txBody>
      <dsp:txXfrm>
        <a:off x="-17149" y="227969"/>
        <a:ext cx="800515" cy="366866"/>
      </dsp:txXfrm>
    </dsp:sp>
    <dsp:sp modelId="{A0D9BCB7-5C21-496B-A429-8DAEC26F5536}">
      <dsp:nvSpPr>
        <dsp:cNvPr id="0" name=""/>
        <dsp:cNvSpPr/>
      </dsp:nvSpPr>
      <dsp:spPr>
        <a:xfrm rot="5400000">
          <a:off x="2401790" y="-1519613"/>
          <a:ext cx="725483" cy="393466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ctr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b="1" kern="1200" dirty="0" smtClean="0">
              <a:latin typeface="Times New Roman" pitchFamily="18" charset="0"/>
              <a:cs typeface="Times New Roman" pitchFamily="18" charset="0"/>
            </a:rPr>
            <a:t>Обеспечение медицинской техникой</a:t>
          </a: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401790" y="-1519613"/>
        <a:ext cx="725483" cy="3934668"/>
      </dsp:txXfrm>
    </dsp:sp>
    <dsp:sp modelId="{BA5B47EE-7374-4B77-AE1F-3020D7B7B1BA}">
      <dsp:nvSpPr>
        <dsp:cNvPr id="0" name=""/>
        <dsp:cNvSpPr/>
      </dsp:nvSpPr>
      <dsp:spPr>
        <a:xfrm rot="5400000">
          <a:off x="-169368" y="872113"/>
          <a:ext cx="1129125" cy="79038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5400000">
        <a:off x="-169368" y="872113"/>
        <a:ext cx="1129125" cy="790387"/>
      </dsp:txXfrm>
    </dsp:sp>
    <dsp:sp modelId="{04F0011C-D2A1-49BB-B575-01AA6C322983}">
      <dsp:nvSpPr>
        <dsp:cNvPr id="0" name=""/>
        <dsp:cNvSpPr/>
      </dsp:nvSpPr>
      <dsp:spPr>
        <a:xfrm rot="5400000">
          <a:off x="2396066" y="-772953"/>
          <a:ext cx="733931" cy="39482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smtClean="0">
              <a:latin typeface="Times New Roman" pitchFamily="18" charset="0"/>
              <a:cs typeface="Times New Roman" pitchFamily="18" charset="0"/>
            </a:rPr>
            <a:t>Централизованные</a:t>
          </a:r>
          <a:endParaRPr lang="ru-RU" sz="1000" b="1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396066" y="-772953"/>
        <a:ext cx="733931" cy="3948290"/>
      </dsp:txXfrm>
    </dsp:sp>
    <dsp:sp modelId="{FE9782D1-4623-4721-97F3-D95738061394}">
      <dsp:nvSpPr>
        <dsp:cNvPr id="0" name=""/>
        <dsp:cNvSpPr/>
      </dsp:nvSpPr>
      <dsp:spPr>
        <a:xfrm rot="5400000">
          <a:off x="-169368" y="1745570"/>
          <a:ext cx="1129125" cy="79038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/>
        </a:p>
      </dsp:txBody>
      <dsp:txXfrm rot="5400000">
        <a:off x="-169368" y="1745570"/>
        <a:ext cx="1129125" cy="790387"/>
      </dsp:txXfrm>
    </dsp:sp>
    <dsp:sp modelId="{55190A84-F75B-454A-86D3-BFF8C94AA5B3}">
      <dsp:nvSpPr>
        <dsp:cNvPr id="0" name=""/>
        <dsp:cNvSpPr/>
      </dsp:nvSpPr>
      <dsp:spPr>
        <a:xfrm rot="5400000">
          <a:off x="2397567" y="-30977"/>
          <a:ext cx="733931" cy="394829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6350" rIns="6350" bIns="63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b="1" kern="1200" dirty="0" smtClean="0">
              <a:latin typeface="Times New Roman" pitchFamily="18" charset="0"/>
              <a:cs typeface="Times New Roman" pitchFamily="18" charset="0"/>
            </a:rPr>
            <a:t>За счет больницы </a:t>
          </a:r>
          <a:endParaRPr lang="ru-RU" sz="1000" b="1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000" b="0" kern="1200" dirty="0">
            <a:latin typeface="Times New Roman" pitchFamily="18" charset="0"/>
            <a:cs typeface="Times New Roman" pitchFamily="18" charset="0"/>
          </a:endParaRPr>
        </a:p>
      </dsp:txBody>
      <dsp:txXfrm rot="5400000">
        <a:off x="2397567" y="-30977"/>
        <a:ext cx="733931" cy="3948290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0A33FA3-57D3-4E92-A892-58B732235367}">
      <dsp:nvSpPr>
        <dsp:cNvPr id="0" name=""/>
        <dsp:cNvSpPr/>
      </dsp:nvSpPr>
      <dsp:spPr>
        <a:xfrm rot="16200000">
          <a:off x="-673707" y="673707"/>
          <a:ext cx="2571768" cy="1224352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2017г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i="1" kern="1200" dirty="0" smtClean="0">
              <a:latin typeface="Times New Roman" pitchFamily="18" charset="0"/>
              <a:cs typeface="Times New Roman" pitchFamily="18" charset="0"/>
            </a:rPr>
            <a:t>44,9</a:t>
          </a:r>
          <a:endParaRPr lang="ru-RU" sz="2000" i="1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-673707" y="673707"/>
        <a:ext cx="2571768" cy="1224352"/>
      </dsp:txXfrm>
    </dsp:sp>
    <dsp:sp modelId="{FE378E00-0CA2-4BD3-8BB4-F85038460407}">
      <dsp:nvSpPr>
        <dsp:cNvPr id="0" name=""/>
        <dsp:cNvSpPr/>
      </dsp:nvSpPr>
      <dsp:spPr>
        <a:xfrm rot="16200000">
          <a:off x="540745" y="673707"/>
          <a:ext cx="2571768" cy="1224352"/>
        </a:xfrm>
        <a:prstGeom prst="flowChartManualOperation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6857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0" kern="1200" dirty="0" smtClean="0">
              <a:latin typeface="Times New Roman" pitchFamily="18" charset="0"/>
              <a:cs typeface="Times New Roman" pitchFamily="18" charset="0"/>
            </a:rPr>
            <a:t>2018г</a:t>
          </a:r>
          <a:endParaRPr lang="ru-RU" sz="2800" i="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i="1" kern="1200" dirty="0" smtClean="0">
              <a:latin typeface="Times New Roman" pitchFamily="18" charset="0"/>
              <a:cs typeface="Times New Roman" pitchFamily="18" charset="0"/>
            </a:rPr>
            <a:t>48,3</a:t>
          </a:r>
          <a:endParaRPr lang="ru-RU" sz="2200" i="1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540745" y="673707"/>
        <a:ext cx="2571768" cy="1224352"/>
      </dsp:txXfrm>
    </dsp:sp>
    <dsp:sp modelId="{BECF68D9-7128-4531-A386-A069AA224B24}">
      <dsp:nvSpPr>
        <dsp:cNvPr id="0" name=""/>
        <dsp:cNvSpPr/>
      </dsp:nvSpPr>
      <dsp:spPr>
        <a:xfrm rot="16200000">
          <a:off x="1959591" y="673707"/>
          <a:ext cx="2571768" cy="1224352"/>
        </a:xfrm>
        <a:prstGeom prst="flowChartManualOperati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6857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2019г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200" i="1" kern="1200" dirty="0" smtClean="0">
              <a:latin typeface="Times New Roman" pitchFamily="18" charset="0"/>
              <a:cs typeface="Times New Roman" pitchFamily="18" charset="0"/>
            </a:rPr>
            <a:t>47,1</a:t>
          </a:r>
          <a:endParaRPr lang="ru-RU" sz="2200" i="1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1959591" y="673707"/>
        <a:ext cx="2571768" cy="1224352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12E22CA-355A-481B-92B0-C9BAE76A4967}">
      <dsp:nvSpPr>
        <dsp:cNvPr id="0" name=""/>
        <dsp:cNvSpPr/>
      </dsp:nvSpPr>
      <dsp:spPr>
        <a:xfrm rot="5400000">
          <a:off x="5459391" y="-2242273"/>
          <a:ext cx="1225633" cy="57150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Times New Roman" pitchFamily="18" charset="0"/>
              <a:cs typeface="Times New Roman" pitchFamily="18" charset="0"/>
            </a:rPr>
            <a:t>Дальнейшая работа по реализации 80 шага- внедрение обязательного социального медицинского страхования. Усиление финансовой устойчивости системы здравоохранения на основе принципа солидарной ответственности государства, работодателей и граждан.</a:t>
          </a:r>
          <a:endParaRPr lang="ru-RU" sz="1300" kern="1200" dirty="0"/>
        </a:p>
      </dsp:txBody>
      <dsp:txXfrm rot="5400000">
        <a:off x="5459391" y="-2242273"/>
        <a:ext cx="1225633" cy="5715019"/>
      </dsp:txXfrm>
    </dsp:sp>
    <dsp:sp modelId="{06A62DB0-3A6D-4CE7-BDB2-AE745D551C78}">
      <dsp:nvSpPr>
        <dsp:cNvPr id="0" name=""/>
        <dsp:cNvSpPr/>
      </dsp:nvSpPr>
      <dsp:spPr>
        <a:xfrm>
          <a:off x="0" y="226"/>
          <a:ext cx="3214698" cy="12300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Реализация Плана нации </a:t>
          </a:r>
          <a:r>
            <a:rPr lang="ru-RU" sz="1400" b="1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Елбасы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Н.</a:t>
          </a:r>
          <a:r>
            <a:rPr lang="en-US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Назарбаева от 20.05.2015г. «100 шагов по реализации пяти институциональных реформ»</a:t>
          </a:r>
          <a:r>
            <a:rPr lang="ru-RU" sz="1400" kern="1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endParaRPr lang="ru-RU" sz="1400" kern="1200" dirty="0">
            <a:solidFill>
              <a:schemeClr val="bg1"/>
            </a:solidFill>
          </a:endParaRPr>
        </a:p>
      </dsp:txBody>
      <dsp:txXfrm>
        <a:off x="0" y="226"/>
        <a:ext cx="3214698" cy="1230018"/>
      </dsp:txXfrm>
    </dsp:sp>
    <dsp:sp modelId="{8F71BD18-B3EF-4A61-BEFE-D6BD47888218}">
      <dsp:nvSpPr>
        <dsp:cNvPr id="0" name=""/>
        <dsp:cNvSpPr/>
      </dsp:nvSpPr>
      <dsp:spPr>
        <a:xfrm rot="5400000">
          <a:off x="5278472" y="-847925"/>
          <a:ext cx="1587407" cy="57150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 1 января 2020 года в Казахстане запускается система обязательного социального медицинского страхования. На его финансирование будет направлено более 2,8 трлн. тенге в течение следующих трех лет. В рамках трехлетнего бюджета будет направлено дополнительно более 2,3 трлн. тенге на развитие системы здравоохранения. Расширить койки реабилитации по </a:t>
          </a:r>
          <a:r>
            <a:rPr lang="ru-RU" sz="1300" b="1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травматологическо</a:t>
          </a:r>
          <a:r>
            <a:rPr lang="ru-RU" sz="13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– ортопедическим, торакальным, урологическим, нейрохирургическим койкам.</a:t>
          </a:r>
          <a:endParaRPr lang="ru-RU" sz="1300" kern="1200" dirty="0"/>
        </a:p>
      </dsp:txBody>
      <dsp:txXfrm rot="5400000">
        <a:off x="5278472" y="-847925"/>
        <a:ext cx="1587407" cy="5715019"/>
      </dsp:txXfrm>
    </dsp:sp>
    <dsp:sp modelId="{C4EFD16A-D98F-4D47-BF2C-90219B3355B9}">
      <dsp:nvSpPr>
        <dsp:cNvPr id="0" name=""/>
        <dsp:cNvSpPr/>
      </dsp:nvSpPr>
      <dsp:spPr>
        <a:xfrm>
          <a:off x="0" y="1459658"/>
          <a:ext cx="3214698" cy="11109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latin typeface="Times New Roman" panose="02020603050405020304" pitchFamily="18" charset="0"/>
              <a:cs typeface="Times New Roman" pitchFamily="18" charset="0"/>
            </a:rPr>
            <a:t>Развитие стационарной реабилитации</a:t>
          </a:r>
          <a:endParaRPr lang="ru-RU" sz="1700" kern="1200" dirty="0"/>
        </a:p>
      </dsp:txBody>
      <dsp:txXfrm>
        <a:off x="0" y="1459658"/>
        <a:ext cx="3214698" cy="1110910"/>
      </dsp:txXfrm>
    </dsp:sp>
    <dsp:sp modelId="{09009EE6-D7A4-48B7-9377-802DC1017838}">
      <dsp:nvSpPr>
        <dsp:cNvPr id="0" name=""/>
        <dsp:cNvSpPr/>
      </dsp:nvSpPr>
      <dsp:spPr>
        <a:xfrm rot="5400000">
          <a:off x="5363925" y="627130"/>
          <a:ext cx="1416566" cy="5715019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kern="1200" dirty="0" smtClean="0">
              <a:latin typeface="Times New Roman" pitchFamily="18" charset="0"/>
              <a:cs typeface="Times New Roman" pitchFamily="18" charset="0"/>
            </a:rPr>
            <a:t>Непрерывно повышать квалификации и знании  врачей, средних медицинских персоналов по приоритетным направлениям детской хирургии и анестезиологии и реаниматологии, в том числе новорожденных;</a:t>
          </a:r>
          <a:endParaRPr lang="ru-RU" sz="1600" b="0" kern="1200" dirty="0"/>
        </a:p>
      </dsp:txBody>
      <dsp:txXfrm rot="5400000">
        <a:off x="5363925" y="627130"/>
        <a:ext cx="1416566" cy="5715019"/>
      </dsp:txXfrm>
    </dsp:sp>
    <dsp:sp modelId="{7135D55B-1415-46CC-8BA7-79A0CE2552D3}">
      <dsp:nvSpPr>
        <dsp:cNvPr id="0" name=""/>
        <dsp:cNvSpPr/>
      </dsp:nvSpPr>
      <dsp:spPr>
        <a:xfrm>
          <a:off x="0" y="2875770"/>
          <a:ext cx="3214698" cy="13266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32385" rIns="6477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7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Организация обучения медицинских работников  Центра по приоритетным направлениям</a:t>
          </a:r>
          <a:endParaRPr lang="ru-RU" sz="1700" kern="1200" dirty="0"/>
        </a:p>
      </dsp:txBody>
      <dsp:txXfrm>
        <a:off x="0" y="2875770"/>
        <a:ext cx="3214698" cy="1326670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79D81E8-1FC2-40D5-82CD-700828B9BB49}">
      <dsp:nvSpPr>
        <dsp:cNvPr id="0" name=""/>
        <dsp:cNvSpPr/>
      </dsp:nvSpPr>
      <dsp:spPr>
        <a:xfrm rot="16200000">
          <a:off x="-610902" y="615300"/>
          <a:ext cx="5461000" cy="4230399"/>
        </a:xfrm>
        <a:prstGeom prst="flowChartManualOperati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0" tIns="0" rIns="27940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ГОБМП</a:t>
          </a:r>
          <a:endParaRPr lang="ru-RU" sz="44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СМП экстренные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 ВТМУ       на СМП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Травмпункт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СЗТ (приемный покой)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-610902" y="615300"/>
        <a:ext cx="5461000" cy="4230399"/>
      </dsp:txXfrm>
    </dsp:sp>
    <dsp:sp modelId="{86579640-7B60-40DD-8A7A-CCDF4B16C524}">
      <dsp:nvSpPr>
        <dsp:cNvPr id="0" name=""/>
        <dsp:cNvSpPr/>
      </dsp:nvSpPr>
      <dsp:spPr>
        <a:xfrm rot="16200000">
          <a:off x="3936776" y="615300"/>
          <a:ext cx="5461000" cy="4230399"/>
        </a:xfrm>
        <a:prstGeom prst="flowChartManualOperation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0" tIns="0" rIns="279400" bIns="0" numCol="1" spcCol="1270" anchor="t" anchorCtr="0">
          <a:noAutofit/>
        </a:bodyPr>
        <a:lstStyle/>
        <a:p>
          <a:pPr lvl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ОСМС</a:t>
          </a: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СМП плановые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ВТМУ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200" kern="1200" dirty="0" smtClean="0">
              <a:latin typeface="Times New Roman" pitchFamily="18" charset="0"/>
              <a:cs typeface="Times New Roman" pitchFamily="18" charset="0"/>
            </a:rPr>
            <a:t>Реабилитация  </a:t>
          </a: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 rot="16200000">
        <a:off x="3936776" y="615300"/>
        <a:ext cx="5461000" cy="42303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0.33333</cdr:x>
      <cdr:y>0.04706</cdr:y>
    </cdr:from>
    <cdr:to>
      <cdr:x>0.44273</cdr:x>
      <cdr:y>0.19765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86082" y="2857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0.19512</cdr:x>
      <cdr:y>0</cdr:y>
    </cdr:from>
    <cdr:to>
      <cdr:x>0.83305</cdr:x>
      <cdr:y>0.09682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714512" y="0"/>
          <a:ext cx="5605411" cy="235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Средняя заработная оплата  сотрудников (</a:t>
          </a:r>
          <a:r>
            <a:rPr lang="ru-RU" sz="1400" b="1" dirty="0" err="1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тг</a:t>
          </a:r>
          <a:r>
            <a:rPr lang="ru-RU" sz="14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)</a:t>
          </a:r>
          <a:endParaRPr lang="ru-RU" sz="1400" b="1" dirty="0">
            <a:solidFill>
              <a:schemeClr val="tx2">
                <a:lumMod val="75000"/>
              </a:schemeClr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0.31429</cdr:x>
      <cdr:y>0</cdr:y>
    </cdr:from>
    <cdr:to>
      <cdr:x>0.74713</cdr:x>
      <cdr:y>0.17778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1636" y="0"/>
          <a:ext cx="2164485" cy="584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pPr algn="ctr"/>
          <a:r>
            <a: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rPr>
            <a:t>Летальность</a:t>
          </a:r>
          <a:endParaRPr lang="ru-RU" sz="1800" b="1" dirty="0">
            <a:solidFill>
              <a:schemeClr val="tx2">
                <a:lumMod val="75000"/>
              </a:schemeClr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0.17143</cdr:x>
      <cdr:y>0.84782</cdr:y>
    </cdr:from>
    <cdr:to>
      <cdr:x>0.37143</cdr:x>
      <cdr:y>0.91304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857256" y="2786058"/>
          <a:ext cx="1000132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Общая</a:t>
          </a:r>
          <a:endParaRPr lang="ru-RU" sz="14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0.52857</cdr:x>
      <cdr:y>0.86956</cdr:y>
    </cdr:from>
    <cdr:to>
      <cdr:x>0.77143</cdr:x>
      <cdr:y>0.95651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43206" y="2857496"/>
          <a:ext cx="1214446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</cdr:x>
      <cdr:y>0.84782</cdr:y>
    </cdr:from>
    <cdr:to>
      <cdr:x>0.8</cdr:x>
      <cdr:y>0.93478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500330" y="2786058"/>
          <a:ext cx="150019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Младенческая</a:t>
          </a:r>
          <a:r>
            <a:rPr lang="ru-RU" sz="1100" b="1" dirty="0" smtClean="0">
              <a:latin typeface="Times New Roman" pitchFamily="18" charset="0"/>
              <a:cs typeface="Times New Roman" pitchFamily="18" charset="0"/>
            </a:rPr>
            <a:t> 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0.54386</cdr:x>
      <cdr:y>0.54878</cdr:y>
    </cdr:from>
    <cdr:to>
      <cdr:x>0.64912</cdr:x>
      <cdr:y>0.6683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214578" y="1428760"/>
          <a:ext cx="428628" cy="3111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1</a:t>
          </a:r>
          <a:endParaRPr lang="ru-RU" sz="14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A1169C-CE33-42FB-8C15-ECB51F4C90EB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06E4-79E9-4661-B7F0-CB919B81B7F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0297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006E4-79E9-4661-B7F0-CB919B81B7F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chart" Target="../charts/chart2.xml"/><Relationship Id="rId7" Type="http://schemas.openxmlformats.org/officeDocument/2006/relationships/diagramColors" Target="../diagrams/colors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microsoft.com/office/2007/relationships/diagramDrawing" Target="../diagrams/drawing3.xml"/><Relationship Id="rId3" Type="http://schemas.openxmlformats.org/officeDocument/2006/relationships/chart" Target="../charts/chart3.xml"/><Relationship Id="rId7" Type="http://schemas.openxmlformats.org/officeDocument/2006/relationships/diagramColors" Target="../diagrams/colors2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11" Type="http://schemas.openxmlformats.org/officeDocument/2006/relationships/diagramColors" Target="../diagrams/colors3.xml"/><Relationship Id="rId5" Type="http://schemas.openxmlformats.org/officeDocument/2006/relationships/diagramLayout" Target="../diagrams/layout2.xml"/><Relationship Id="rId10" Type="http://schemas.openxmlformats.org/officeDocument/2006/relationships/diagramQuickStyle" Target="../diagrams/quickStyle3.xml"/><Relationship Id="rId4" Type="http://schemas.openxmlformats.org/officeDocument/2006/relationships/diagramData" Target="../diagrams/data2.xml"/><Relationship Id="rId9" Type="http://schemas.openxmlformats.org/officeDocument/2006/relationships/diagramLayout" Target="../diagrams/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13" Type="http://schemas.microsoft.com/office/2007/relationships/diagramDrawing" Target="../diagrams/drawing4.xml"/><Relationship Id="rId3" Type="http://schemas.openxmlformats.org/officeDocument/2006/relationships/chart" Target="../charts/chart5.xml"/><Relationship Id="rId7" Type="http://schemas.openxmlformats.org/officeDocument/2006/relationships/diagramQuickStyle" Target="../diagrams/quickStyle4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4" Type="http://schemas.openxmlformats.org/officeDocument/2006/relationships/chart" Target="../charts/chart6.xml"/><Relationship Id="rId14" Type="http://schemas.microsoft.com/office/2007/relationships/diagramDrawing" Target="../diagrams/drawing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hart" Target="../charts/chart9.xml"/><Relationship Id="rId3" Type="http://schemas.openxmlformats.org/officeDocument/2006/relationships/chart" Target="../charts/chart8.xml"/><Relationship Id="rId7" Type="http://schemas.openxmlformats.org/officeDocument/2006/relationships/diagramColors" Target="../diagrams/colors5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microsoft.com/office/2007/relationships/diagramDrawing" Target="../diagrams/drawin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57544" cy="1143000"/>
          </a:xfrm>
        </p:spPr>
        <p:txBody>
          <a:bodyPr>
            <a:normAutofit/>
          </a:bodyPr>
          <a:lstStyle/>
          <a:p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Управление общественного здоровья </a:t>
            </a:r>
            <a:r>
              <a:rPr lang="kk-KZ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г.Алматы</a:t>
            </a: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6182" y="214290"/>
            <a:ext cx="14859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Прямоугольник 5"/>
          <p:cNvSpPr/>
          <p:nvPr/>
        </p:nvSpPr>
        <p:spPr>
          <a:xfrm>
            <a:off x="5643570" y="285728"/>
            <a:ext cx="350043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ГКП на ПХВ «Центр детской неотложной медицинской помощи»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357158" y="1928802"/>
            <a:ext cx="8429684" cy="1928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Государственное коммунальное предприятие на праве хозяйственного ведение “Центр детской неотложной медицинской помощи ” Управление общественного здоровья г.Алматы 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 descr="C:\Users\User\Desktop\мои документы\Перезентация\ПОРЯДОК\ЛОГОТИП ЦДНМП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4429132"/>
            <a:ext cx="3657143" cy="93968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TextBox 8"/>
          <p:cNvSpPr txBox="1"/>
          <p:nvPr/>
        </p:nvSpPr>
        <p:spPr>
          <a:xfrm>
            <a:off x="5429256" y="5857892"/>
            <a:ext cx="3256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Главный врач: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Кусаинов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А.З.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3108" y="1571612"/>
            <a:ext cx="53136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buNone/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C:\Users\User\Desktop\мои документы\Перезентация\ПОРЯДОК\ЛОГОТИП ЦДНМ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3000373"/>
            <a:ext cx="4857784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Содержимое 9"/>
          <p:cNvGraphicFramePr>
            <a:graphicFrameLocks noGrp="1"/>
          </p:cNvGraphicFramePr>
          <p:nvPr>
            <p:ph idx="1"/>
          </p:nvPr>
        </p:nvGraphicFramePr>
        <p:xfrm>
          <a:off x="4071934" y="0"/>
          <a:ext cx="5072066" cy="3357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3" name="Содержимое 9"/>
          <p:cNvGraphicFramePr>
            <a:graphicFrameLocks/>
          </p:cNvGraphicFramePr>
          <p:nvPr/>
        </p:nvGraphicFramePr>
        <p:xfrm>
          <a:off x="4643438" y="2500306"/>
          <a:ext cx="4000496" cy="2143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-642974" y="3857628"/>
          <a:ext cx="5072098" cy="2786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Стрелка вправо 19"/>
          <p:cNvSpPr/>
          <p:nvPr/>
        </p:nvSpPr>
        <p:spPr>
          <a:xfrm>
            <a:off x="3786182" y="4857760"/>
            <a:ext cx="571504" cy="14287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500562" y="4643446"/>
            <a:ext cx="4643438" cy="5715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Хирургия ,нейрохирургия, </a:t>
            </a:r>
            <a:r>
              <a:rPr lang="ru-RU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комбустиология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травматология - ортопедия, офтальмология, токсикология, торакальная хирургия, урология.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>
            <a:off x="3786182" y="5500702"/>
            <a:ext cx="571504" cy="14287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4500562" y="5357826"/>
            <a:ext cx="4643438" cy="57150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Урология.</a:t>
            </a:r>
          </a:p>
          <a:p>
            <a:pPr lvl="0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Нейрохирургия,  травматология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500562" y="6072206"/>
            <a:ext cx="4643438" cy="57150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Травмпункт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СЗТ(приемный покой);</a:t>
            </a:r>
          </a:p>
          <a:p>
            <a:pPr lvl="0"/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Дорогостоящие услуги (КТ, МРТ);</a:t>
            </a:r>
          </a:p>
          <a:p>
            <a:pPr lvl="0"/>
            <a:r>
              <a:rPr lang="ru-RU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Клинико</a:t>
            </a:r>
            <a:r>
              <a:rPr lang="ru-RU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диагностическая помощь.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>
            <a:off x="3786182" y="6215082"/>
            <a:ext cx="571504" cy="14287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6" name="Стрелка вправо 25"/>
          <p:cNvSpPr/>
          <p:nvPr/>
        </p:nvSpPr>
        <p:spPr>
          <a:xfrm>
            <a:off x="3786182" y="5715016"/>
            <a:ext cx="571504" cy="142876"/>
          </a:xfrm>
          <a:prstGeom prst="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42844" y="857232"/>
            <a:ext cx="4071966" cy="264320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Клиника функционирует с 1965 года как Объединенная детская больница № 1, в составе которой был стационар на 800 коек, 4 детские поликлиники. С целью обеспечения доступности медицинской помощи населению детские поликлиники были переданы в состав территориальных поликлиник, которые в настоящее время функционируют как смешанные поликлиники.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85720" y="285728"/>
            <a:ext cx="3857652" cy="369332"/>
          </a:xfrm>
          <a:prstGeom prst="rect">
            <a:avLst/>
          </a:prstGeom>
          <a:noFill/>
        </p:spPr>
        <p:txBody>
          <a:bodyPr wrap="none" rtlCol="0">
            <a:prstTxWarp prst="textPlain">
              <a:avLst/>
            </a:prstTxWarp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Деятельность Центра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4714876" y="2928934"/>
          <a:ext cx="4572032" cy="33575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Схема 2"/>
          <p:cNvGraphicFramePr/>
          <p:nvPr/>
        </p:nvGraphicFramePr>
        <p:xfrm>
          <a:off x="357158" y="2571744"/>
          <a:ext cx="4500594" cy="4286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28596" y="3429000"/>
            <a:ext cx="1428760" cy="27146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3429000"/>
            <a:ext cx="1428760" cy="27146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3429000"/>
            <a:ext cx="1428760" cy="271464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2928934"/>
            <a:ext cx="1508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Высшая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0034" y="4214818"/>
            <a:ext cx="1285884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2020-103 (28)</a:t>
            </a:r>
          </a:p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28%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00034" y="3643314"/>
            <a:ext cx="128588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2019 г -101 (23) 23%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857356" y="29289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Первая</a:t>
            </a:r>
            <a:r>
              <a:rPr lang="ru-RU" sz="1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категория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28794" y="4214818"/>
            <a:ext cx="1214446" cy="50006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2020г  - 103 (18)  19%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928794" y="3643314"/>
            <a:ext cx="1214446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2019г – 101 (11) 10,8%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57554" y="292893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Вторая категория</a:t>
            </a:r>
            <a:endParaRPr lang="ru-RU" sz="1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428992" y="3714752"/>
            <a:ext cx="1285884" cy="42862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2019г – 100 (27) 27% 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428992" y="4214818"/>
            <a:ext cx="128588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2020г -103 (40)  39%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500034" y="5572140"/>
            <a:ext cx="128588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2020г – 282(85) 31%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500034" y="5000636"/>
            <a:ext cx="128588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latin typeface="Times New Roman" pitchFamily="18" charset="0"/>
                <a:cs typeface="Times New Roman" pitchFamily="18" charset="0"/>
              </a:rPr>
              <a:t>2019г -293 (86) 30%</a:t>
            </a:r>
            <a:endParaRPr lang="ru-RU" sz="1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2000232" y="5572140"/>
            <a:ext cx="1214446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г  - 282 (18)  7%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000232" y="5000636"/>
            <a:ext cx="1214446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 г – 293 (15) 5,1%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428992" y="5572140"/>
            <a:ext cx="1285884" cy="42862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2020г – 282(42) </a:t>
            </a:r>
          </a:p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15%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428992" y="5000636"/>
            <a:ext cx="1285884" cy="50006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2019г – 293 (39) 13,3%</a:t>
            </a:r>
            <a:endParaRPr lang="ru-RU" sz="1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57158" y="3429000"/>
            <a:ext cx="6177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Врачи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28596" y="4714884"/>
            <a:ext cx="5293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СМП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57356" y="3429000"/>
            <a:ext cx="656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Врачи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928794" y="4714884"/>
            <a:ext cx="52931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СМП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357554" y="3429000"/>
            <a:ext cx="6562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Врачи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28992" y="4714884"/>
            <a:ext cx="52931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СМП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0" name="Схема 49"/>
          <p:cNvGraphicFramePr/>
          <p:nvPr/>
        </p:nvGraphicFramePr>
        <p:xfrm>
          <a:off x="500034" y="428604"/>
          <a:ext cx="8358246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4786314" y="6286520"/>
            <a:ext cx="43576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Укомплектованность центра, общая 94,2(%)</a:t>
            </a:r>
            <a:endParaRPr lang="ru-RU" sz="16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8596" y="6215083"/>
            <a:ext cx="4383059" cy="58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Квалификационная категория медицинских </a:t>
            </a:r>
          </a:p>
          <a:p>
            <a:pPr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работников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5" name="Двойная стрелка влево/вправо 54"/>
          <p:cNvSpPr/>
          <p:nvPr/>
        </p:nvSpPr>
        <p:spPr>
          <a:xfrm>
            <a:off x="785786" y="0"/>
            <a:ext cx="7143800" cy="357166"/>
          </a:xfrm>
          <a:prstGeom prst="leftRightArrow">
            <a:avLst>
              <a:gd name="adj1" fmla="val 70319"/>
              <a:gd name="adj2" fmla="val 136354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Кадровый потенциал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/>
        </p:nvGraphicFramePr>
        <p:xfrm>
          <a:off x="142844" y="142852"/>
          <a:ext cx="8786874" cy="24288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9" name="Диаграмма 18"/>
          <p:cNvGraphicFramePr/>
          <p:nvPr/>
        </p:nvGraphicFramePr>
        <p:xfrm>
          <a:off x="0" y="3357562"/>
          <a:ext cx="2928926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4" name="Блок-схема: альтернативный процесс 23"/>
          <p:cNvSpPr/>
          <p:nvPr/>
        </p:nvSpPr>
        <p:spPr>
          <a:xfrm>
            <a:off x="2857488" y="2571744"/>
            <a:ext cx="3357586" cy="714380"/>
          </a:xfrm>
          <a:prstGeom prst="flowChartAlternateProcess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Финансовые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</a:t>
            </a:r>
            <a:endParaRPr lang="ru-RU" sz="2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/>
          <p:cNvGraphicFramePr/>
          <p:nvPr/>
        </p:nvGraphicFramePr>
        <p:xfrm>
          <a:off x="5429256" y="3429000"/>
          <a:ext cx="3714744" cy="3429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Схема 19"/>
          <p:cNvGraphicFramePr/>
          <p:nvPr/>
        </p:nvGraphicFramePr>
        <p:xfrm>
          <a:off x="2571736" y="3500438"/>
          <a:ext cx="2928958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Диаграмма 7"/>
          <p:cNvGraphicFramePr/>
          <p:nvPr/>
        </p:nvGraphicFramePr>
        <p:xfrm>
          <a:off x="214282" y="3857628"/>
          <a:ext cx="4000560" cy="3000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/>
          <p:nvPr/>
        </p:nvGraphicFramePr>
        <p:xfrm>
          <a:off x="142844" y="214290"/>
          <a:ext cx="4214842" cy="3063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6" name="Схема 15"/>
          <p:cNvGraphicFramePr/>
          <p:nvPr/>
        </p:nvGraphicFramePr>
        <p:xfrm>
          <a:off x="4929190" y="3786190"/>
          <a:ext cx="3857652" cy="29289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20" name="Счетверенная стрелка 19"/>
          <p:cNvSpPr/>
          <p:nvPr/>
        </p:nvSpPr>
        <p:spPr>
          <a:xfrm>
            <a:off x="214282" y="214290"/>
            <a:ext cx="8572560" cy="6500858"/>
          </a:xfrm>
          <a:prstGeom prst="quadArrow">
            <a:avLst>
              <a:gd name="adj1" fmla="val 5216"/>
              <a:gd name="adj2" fmla="val 2203"/>
              <a:gd name="adj3" fmla="val 225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Медицинские показатели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714876" y="214290"/>
          <a:ext cx="4214810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/>
        </p:nvGraphicFramePr>
        <p:xfrm>
          <a:off x="-214346" y="0"/>
          <a:ext cx="5000660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643438" y="214290"/>
          <a:ext cx="4667240" cy="3429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/>
        </p:nvGraphicFramePr>
        <p:xfrm>
          <a:off x="142844" y="3857628"/>
          <a:ext cx="4500594" cy="2746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472" y="3571876"/>
            <a:ext cx="25078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Летальность по возрасту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4857752" y="3929066"/>
          <a:ext cx="4071966" cy="2603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57818" y="3571876"/>
            <a:ext cx="2526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До суточная летальность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Инновации</a:t>
            </a:r>
            <a:b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928802"/>
            <a:ext cx="8229600" cy="4572032"/>
          </a:xfrm>
        </p:spPr>
        <p:txBody>
          <a:bodyPr>
            <a:noAutofit/>
          </a:bodyPr>
          <a:lstStyle/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Устранение обширного рахишизиса с пластикой спиномозгового канала и комбинированная аутодермопластика дефекта кожи(5);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Торакопластика по метотоду Насса при врожденной  воронкообразной грудины (2); 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Пластика диафрагмы с перкутанной фиксацией синтетической заплаты к ребру(5);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Торакоскопическое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устранение атрезии пищевода у новорожденных (6</a:t>
            </a:r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Лапороскопическая спленоэктомия (4);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Лапороскопическая резекция  Дивертикула Меккеля (50);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Лапороскопическая нефроэктомия (13):</a:t>
            </a:r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Диагностически-лечебная атроскопия (9);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 рубцовых стенозах пищевода с целью разбужирования применение магнитов (1);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Операция с нейрохирургической навигацией при гидроцефалии(5);</a:t>
            </a:r>
          </a:p>
          <a:p>
            <a:pPr lvl="0"/>
            <a:r>
              <a:rPr lang="kk-KZ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Лапороскопическая ассистированная операция по Кейту-Джорджосона при Гиршпрунге (12).</a:t>
            </a:r>
          </a:p>
          <a:p>
            <a:pPr lvl="0"/>
            <a:endPara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6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14282" y="320040"/>
            <a:ext cx="8715436" cy="465754"/>
          </a:xfr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Плановые мероприятия на 2021 г.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28670"/>
          <a:ext cx="9144000" cy="5929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хема 4"/>
          <p:cNvGraphicFramePr/>
          <p:nvPr/>
        </p:nvGraphicFramePr>
        <p:xfrm>
          <a:off x="142844" y="1397000"/>
          <a:ext cx="8786874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право 7"/>
          <p:cNvSpPr/>
          <p:nvPr/>
        </p:nvSpPr>
        <p:spPr>
          <a:xfrm>
            <a:off x="1428728" y="5429264"/>
            <a:ext cx="500066" cy="285752"/>
          </a:xfrm>
          <a:prstGeom prst="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714480" y="500042"/>
            <a:ext cx="5903732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Виды оказываемых услуг на 2021 г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17301</TotalTime>
  <Words>605</Words>
  <Application>Microsoft Office PowerPoint</Application>
  <PresentationFormat>Экран (4:3)</PresentationFormat>
  <Paragraphs>177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Управление общественного здоровья г.Алматы</vt:lpstr>
      <vt:lpstr>Слайд 2</vt:lpstr>
      <vt:lpstr>Слайд 3</vt:lpstr>
      <vt:lpstr>Слайд 4</vt:lpstr>
      <vt:lpstr>Слайд 5</vt:lpstr>
      <vt:lpstr>Слайд 6</vt:lpstr>
      <vt:lpstr> Инновации </vt:lpstr>
      <vt:lpstr>Плановые мероприятия на 2021 г.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здравоохранения города Алматы</dc:title>
  <dc:creator>Kostya</dc:creator>
  <cp:lastModifiedBy>User</cp:lastModifiedBy>
  <cp:revision>827</cp:revision>
  <dcterms:created xsi:type="dcterms:W3CDTF">2014-09-22T04:40:48Z</dcterms:created>
  <dcterms:modified xsi:type="dcterms:W3CDTF">2021-01-22T02:26:11Z</dcterms:modified>
</cp:coreProperties>
</file>