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56" r:id="rId2"/>
    <p:sldId id="258" r:id="rId3"/>
    <p:sldId id="262" r:id="rId4"/>
    <p:sldId id="304" r:id="rId5"/>
    <p:sldId id="305" r:id="rId6"/>
    <p:sldId id="306" r:id="rId7"/>
    <p:sldId id="296" r:id="rId8"/>
    <p:sldId id="298" r:id="rId9"/>
    <p:sldId id="294" r:id="rId10"/>
    <p:sldId id="299" r:id="rId11"/>
    <p:sldId id="271" r:id="rId12"/>
    <p:sldId id="300" r:id="rId13"/>
    <p:sldId id="301" r:id="rId14"/>
    <p:sldId id="265" r:id="rId15"/>
    <p:sldId id="307" r:id="rId16"/>
    <p:sldId id="308" r:id="rId17"/>
    <p:sldId id="302" r:id="rId18"/>
    <p:sldId id="303" r:id="rId19"/>
    <p:sldId id="291" r:id="rId20"/>
    <p:sldId id="292" r:id="rId21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62" autoAdjust="0"/>
  </p:normalViewPr>
  <p:slideViewPr>
    <p:cSldViewPr>
      <p:cViewPr>
        <p:scale>
          <a:sx n="51" d="100"/>
          <a:sy n="51" d="100"/>
        </p:scale>
        <p:origin x="-558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title>
      <c:tx>
        <c:rich>
          <a:bodyPr/>
          <a:lstStyle/>
          <a:p>
            <a:pPr>
              <a:defRPr sz="2400"/>
            </a:pPr>
            <a:r>
              <a:rPr lang="ru-RU" sz="2200" dirty="0"/>
              <a:t>Кадровый </a:t>
            </a:r>
            <a:r>
              <a:rPr lang="ru-RU" sz="2200" dirty="0" smtClean="0"/>
              <a:t>потенциал (кол-во)</a:t>
            </a:r>
            <a:endParaRPr lang="ru-RU" sz="2200" dirty="0"/>
          </a:p>
        </c:rich>
      </c:tx>
      <c:layout>
        <c:manualLayout>
          <c:xMode val="edge"/>
          <c:yMode val="edge"/>
          <c:x val="0.25574400239443756"/>
          <c:y val="3.1746031746031744E-2"/>
        </c:manualLayout>
      </c:layout>
      <c:overlay val="1"/>
    </c:title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  <c:pt idx="4">
                  <c:v>Всего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112</c:v>
                </c:pt>
                <c:pt idx="1">
                  <c:v>305</c:v>
                </c:pt>
                <c:pt idx="2">
                  <c:v>160</c:v>
                </c:pt>
                <c:pt idx="3">
                  <c:v>113</c:v>
                </c:pt>
                <c:pt idx="4">
                  <c:v>690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5CCE61"/>
            </a:solidFill>
          </c:spPr>
          <c:dLbls>
            <c:spPr>
              <a:solidFill>
                <a:srgbClr val="5CCE61"/>
              </a:solidFill>
            </c:spPr>
            <c:txPr>
              <a:bodyPr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  <c:pt idx="4">
                  <c:v>Всего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115</c:v>
                </c:pt>
                <c:pt idx="1">
                  <c:v>308</c:v>
                </c:pt>
                <c:pt idx="2">
                  <c:v>170</c:v>
                </c:pt>
                <c:pt idx="3">
                  <c:v>113</c:v>
                </c:pt>
                <c:pt idx="4">
                  <c:v>720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Прочие</c:v>
                </c:pt>
                <c:pt idx="4">
                  <c:v>Всего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124</c:v>
                </c:pt>
                <c:pt idx="1">
                  <c:v>313</c:v>
                </c:pt>
                <c:pt idx="2">
                  <c:v>162</c:v>
                </c:pt>
                <c:pt idx="3">
                  <c:v>118</c:v>
                </c:pt>
                <c:pt idx="4">
                  <c:v>717</c:v>
                </c:pt>
              </c:numCache>
            </c:numRef>
          </c:val>
        </c:ser>
        <c:dLbls>
          <c:showVal val="1"/>
        </c:dLbls>
        <c:shape val="box"/>
        <c:axId val="62750720"/>
        <c:axId val="62752256"/>
        <c:axId val="0"/>
      </c:bar3DChart>
      <c:catAx>
        <c:axId val="6275072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2752256"/>
        <c:crosses val="autoZero"/>
        <c:auto val="1"/>
        <c:lblAlgn val="ctr"/>
        <c:lblOffset val="100"/>
      </c:catAx>
      <c:valAx>
        <c:axId val="62752256"/>
        <c:scaling>
          <c:orientation val="minMax"/>
        </c:scaling>
        <c:delete val="1"/>
        <c:axPos val="l"/>
        <c:numFmt formatCode="General" sourceLinked="1"/>
        <c:tickLblPos val="nextTo"/>
        <c:crossAx val="627507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2.0147055216228813E-2"/>
          <c:y val="0.10897555774278225"/>
          <c:w val="0.64327524633191435"/>
          <c:h val="0.753184465223098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Внебюджетные поступления (тыс. тг)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1.0416666666666667E-3"/>
                  <c:y val="-2.343750000000001E-2"/>
                </c:manualLayout>
              </c:layout>
              <c:showVal val="1"/>
            </c:dLbl>
            <c:dLbl>
              <c:idx val="1"/>
              <c:layout>
                <c:manualLayout>
                  <c:x val="3.1250000000000045E-3"/>
                  <c:y val="-3.125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6562499999999968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136972</c:v>
                </c:pt>
                <c:pt idx="1">
                  <c:v>243305</c:v>
                </c:pt>
                <c:pt idx="2">
                  <c:v>266516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Государственный заказ (тыс. тг.)</c:v>
                </c:pt>
              </c:strCache>
            </c:strRef>
          </c:tx>
          <c:spPr>
            <a:solidFill>
              <a:srgbClr val="5CCE61"/>
            </a:solidFill>
          </c:spPr>
          <c:dLbls>
            <c:dLbl>
              <c:idx val="0"/>
              <c:layout>
                <c:manualLayout>
                  <c:x val="3.8906835363528292E-3"/>
                  <c:y val="0.28329186995797351"/>
                </c:manualLayout>
              </c:layout>
              <c:showVal val="1"/>
            </c:dLbl>
            <c:dLbl>
              <c:idx val="1"/>
              <c:layout>
                <c:manualLayout>
                  <c:x val="9.9715099715100008E-3"/>
                  <c:y val="0.25400681126515667"/>
                </c:manualLayout>
              </c:layout>
              <c:showVal val="1"/>
            </c:dLbl>
            <c:dLbl>
              <c:idx val="2"/>
              <c:layout>
                <c:manualLayout>
                  <c:x val="6.7396863853556952E-3"/>
                  <c:y val="0.2351417805903099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3443853</c:v>
                </c:pt>
                <c:pt idx="1">
                  <c:v>4256903</c:v>
                </c:pt>
                <c:pt idx="2">
                  <c:v>4340573</c:v>
                </c:pt>
              </c:numCache>
            </c:numRef>
          </c:val>
        </c:ser>
        <c:shape val="box"/>
        <c:axId val="64966656"/>
        <c:axId val="64968192"/>
        <c:axId val="0"/>
      </c:bar3DChart>
      <c:catAx>
        <c:axId val="64966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Century Gothic" pitchFamily="34" charset="0"/>
              </a:defRPr>
            </a:pPr>
            <a:endParaRPr lang="ru-RU"/>
          </a:p>
        </c:txPr>
        <c:crossAx val="64968192"/>
        <c:crosses val="autoZero"/>
        <c:auto val="1"/>
        <c:lblAlgn val="ctr"/>
        <c:lblOffset val="100"/>
      </c:catAx>
      <c:valAx>
        <c:axId val="64968192"/>
        <c:scaling>
          <c:orientation val="minMax"/>
        </c:scaling>
        <c:delete val="1"/>
        <c:axPos val="l"/>
        <c:numFmt formatCode="General" sourceLinked="1"/>
        <c:tickLblPos val="nextTo"/>
        <c:crossAx val="6496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4125898197245"/>
          <c:y val="0.33344282884884879"/>
          <c:w val="0.28627059937179988"/>
          <c:h val="0.44243176658132405"/>
        </c:manualLayout>
      </c:layout>
      <c:txPr>
        <a:bodyPr/>
        <a:lstStyle/>
        <a:p>
          <a:pPr>
            <a:defRPr sz="1600" b="1">
              <a:latin typeface="Century Gothic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  <a:ln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5.2084114485689333E-3"/>
                  <c:y val="0.29117011536348736"/>
                </c:manualLayout>
              </c:layout>
              <c:showVal val="1"/>
            </c:dLbl>
            <c:dLbl>
              <c:idx val="1"/>
              <c:layout>
                <c:manualLayout>
                  <c:x val="1.1904761904761921E-2"/>
                  <c:y val="0.21802325581395349"/>
                </c:manualLayout>
              </c:layout>
              <c:showVal val="1"/>
            </c:dLbl>
            <c:dLbl>
              <c:idx val="2"/>
              <c:layout>
                <c:manualLayout>
                  <c:x val="1.0416666666666666E-2"/>
                  <c:y val="0.17736197582860283"/>
                </c:manualLayout>
              </c:layout>
              <c:showVal val="1"/>
            </c:dLbl>
            <c:dLbl>
              <c:idx val="3"/>
              <c:layout>
                <c:manualLayout>
                  <c:x val="7.2750482331543534E-17"/>
                  <c:y val="0.25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548044</c:v>
                </c:pt>
                <c:pt idx="1">
                  <c:v>217846</c:v>
                </c:pt>
                <c:pt idx="2">
                  <c:v>165060</c:v>
                </c:pt>
                <c:pt idx="3">
                  <c:v>262957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0019841269841271E-2"/>
                  <c:y val="0.27906976744186107"/>
                </c:manualLayout>
              </c:layout>
              <c:showVal val="1"/>
            </c:dLbl>
            <c:dLbl>
              <c:idx val="1"/>
              <c:layout>
                <c:manualLayout>
                  <c:x val="7.2917447819022862E-3"/>
                  <c:y val="0.23125000000000001"/>
                </c:manualLayout>
              </c:layout>
              <c:showVal val="1"/>
            </c:dLbl>
            <c:dLbl>
              <c:idx val="2"/>
              <c:layout>
                <c:manualLayout>
                  <c:x val="3.9682539682539758E-3"/>
                  <c:y val="0.25"/>
                </c:manualLayout>
              </c:layout>
              <c:showVal val="1"/>
            </c:dLbl>
            <c:dLbl>
              <c:idx val="3"/>
              <c:layout>
                <c:manualLayout>
                  <c:x val="3.9682539682539758E-3"/>
                  <c:y val="0.27906976744186107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#,##0">
                  <c:v>597778</c:v>
                </c:pt>
                <c:pt idx="1">
                  <c:v>243510</c:v>
                </c:pt>
                <c:pt idx="2">
                  <c:v>228982</c:v>
                </c:pt>
                <c:pt idx="3">
                  <c:v>289253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9841269841269701E-3"/>
                  <c:y val="0.24418604651162817"/>
                </c:manualLayout>
              </c:layout>
              <c:showVal val="1"/>
            </c:dLbl>
            <c:dLbl>
              <c:idx val="1"/>
              <c:layout>
                <c:manualLayout>
                  <c:x val="3.9682539682539758E-3"/>
                  <c:y val="0.25872093023255832"/>
                </c:manualLayout>
              </c:layout>
              <c:showVal val="1"/>
            </c:dLbl>
            <c:dLbl>
              <c:idx val="2"/>
              <c:layout>
                <c:manualLayout>
                  <c:x val="3.9682539682539758E-3"/>
                  <c:y val="0.25872093023255832"/>
                </c:manualLayout>
              </c:layout>
              <c:showVal val="1"/>
            </c:dLbl>
            <c:dLbl>
              <c:idx val="3"/>
              <c:layout>
                <c:manualLayout>
                  <c:x val="7.9365079365079413E-3"/>
                  <c:y val="0.26744186046511625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СМП</c:v>
                </c:pt>
                <c:pt idx="2">
                  <c:v>ММП</c:v>
                </c:pt>
                <c:pt idx="3">
                  <c:v>ПП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600837</c:v>
                </c:pt>
                <c:pt idx="1">
                  <c:v>247240</c:v>
                </c:pt>
                <c:pt idx="2">
                  <c:v>247426</c:v>
                </c:pt>
                <c:pt idx="3">
                  <c:v>293637</c:v>
                </c:pt>
              </c:numCache>
            </c:numRef>
          </c:val>
        </c:ser>
        <c:shape val="cylinder"/>
        <c:axId val="33521664"/>
        <c:axId val="33523200"/>
        <c:axId val="0"/>
      </c:bar3DChart>
      <c:catAx>
        <c:axId val="3352166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523200"/>
        <c:crosses val="autoZero"/>
        <c:auto val="1"/>
        <c:lblAlgn val="ctr"/>
        <c:lblOffset val="100"/>
      </c:catAx>
      <c:valAx>
        <c:axId val="33523200"/>
        <c:scaling>
          <c:orientation val="minMax"/>
        </c:scaling>
        <c:delete val="1"/>
        <c:axPos val="l"/>
        <c:numFmt formatCode="#,##0" sourceLinked="1"/>
        <c:tickLblPos val="nextTo"/>
        <c:crossAx val="3352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5402990356542"/>
          <c:y val="0.51850920161142644"/>
          <c:w val="0.11662449497183652"/>
          <c:h val="0.24205113532320091"/>
        </c:manualLayout>
      </c:layout>
      <c:txPr>
        <a:bodyPr/>
        <a:lstStyle/>
        <a:p>
          <a:pPr>
            <a:defRPr sz="1400" b="1">
              <a:latin typeface="Century Gothic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>
        <c:rich>
          <a:bodyPr/>
          <a:lstStyle/>
          <a:p>
            <a:pPr>
              <a:defRPr sz="1700">
                <a:latin typeface="Century Gothic" pitchFamily="34" charset="0"/>
              </a:defRPr>
            </a:pPr>
            <a:r>
              <a:rPr lang="ru-RU" dirty="0" smtClean="0"/>
              <a:t> </a:t>
            </a:r>
            <a:r>
              <a:rPr lang="ru-RU" dirty="0"/>
              <a:t>(тыс. </a:t>
            </a:r>
            <a:r>
              <a:rPr lang="ru-RU" dirty="0" err="1"/>
              <a:t>тг</a:t>
            </a:r>
            <a:r>
              <a:rPr lang="ru-RU" dirty="0"/>
              <a:t>)
</a:t>
            </a:r>
          </a:p>
        </c:rich>
      </c:tx>
      <c:layout>
        <c:manualLayout>
          <c:xMode val="edge"/>
          <c:yMode val="edge"/>
          <c:x val="0.43773639944043519"/>
          <c:y val="0.24801941625658611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421531912169532"/>
          <c:y val="0.35741816471054377"/>
          <c:w val="0.7316383394148912"/>
          <c:h val="0.620569256673105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Дифференцированная оплата и премии (тыс. тг)
</c:v>
                </c:pt>
              </c:strCache>
            </c:strRef>
          </c:tx>
          <c:explosion val="6"/>
          <c:dPt>
            <c:idx val="0"/>
            <c:explosion val="0"/>
            <c:spPr>
              <a:solidFill>
                <a:srgbClr val="FFC000"/>
              </a:solidFill>
            </c:spPr>
          </c:dPt>
          <c:dPt>
            <c:idx val="1"/>
            <c:explosion val="0"/>
            <c:spPr>
              <a:solidFill>
                <a:srgbClr val="00B050"/>
              </a:solidFill>
            </c:spPr>
          </c:dPt>
          <c:dPt>
            <c:idx val="2"/>
            <c:explosion val="18"/>
            <c:spPr>
              <a:solidFill>
                <a:srgbClr val="0EA0C2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447650</c:v>
                </c:pt>
                <c:pt idx="1">
                  <c:v>373362</c:v>
                </c:pt>
                <c:pt idx="2">
                  <c:v>424704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5781397188365149"/>
          <c:y val="0.50759347298568802"/>
          <c:w val="0.14218602811634848"/>
          <c:h val="0.26184147972069532"/>
        </c:manualLayout>
      </c:layout>
      <c:txPr>
        <a:bodyPr/>
        <a:lstStyle/>
        <a:p>
          <a:pPr>
            <a:defRPr sz="1400" b="1">
              <a:latin typeface="Century Gothic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r">
              <a:defRPr sz="1800">
                <a:latin typeface="Century Gothic" pitchFamily="34" charset="0"/>
              </a:defRPr>
            </a:pP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>
                <a:latin typeface="Century Gothic" pitchFamily="34" charset="0"/>
              </a:rPr>
              <a:t>(%)</a:t>
            </a:r>
          </a:p>
        </c:rich>
      </c:tx>
      <c:layout>
        <c:manualLayout>
          <c:xMode val="edge"/>
          <c:yMode val="edge"/>
          <c:x val="0.41911384938567431"/>
          <c:y val="0.17777653349757835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1789965207837471E-2"/>
          <c:y val="0.28739163672502105"/>
          <c:w val="0.73392647866691085"/>
          <c:h val="0.70996050251000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Оснащенность медицинской техникой</c:v>
                </c:pt>
              </c:strCache>
            </c:strRef>
          </c:tx>
          <c:explosion val="7"/>
          <c:dPt>
            <c:idx val="0"/>
            <c:explosion val="0"/>
            <c:spPr>
              <a:solidFill>
                <a:srgbClr val="FFC000"/>
              </a:solidFill>
            </c:spPr>
          </c:dPt>
          <c:dPt>
            <c:idx val="1"/>
            <c:explosion val="0"/>
            <c:spPr>
              <a:solidFill>
                <a:srgbClr val="00B050"/>
              </a:solidFill>
            </c:spPr>
          </c:dPt>
          <c:dPt>
            <c:idx val="2"/>
            <c:explosion val="27"/>
            <c:spPr>
              <a:solidFill>
                <a:srgbClr val="00B0F0"/>
              </a:solidFill>
              <a:ln>
                <a:solidFill>
                  <a:srgbClr val="FF6600"/>
                </a:solidFill>
              </a:ln>
            </c:spPr>
          </c:dPt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Lbl>
              <c:idx val="2"/>
              <c:layout/>
              <c:dLblPos val="ctr"/>
              <c:showVal val="1"/>
            </c:dLbl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92.5</c:v>
                </c:pt>
                <c:pt idx="1">
                  <c:v>92.5</c:v>
                </c:pt>
                <c:pt idx="2">
                  <c:v>91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80818659031257467"/>
          <c:y val="0.44292823245579149"/>
          <c:w val="0.12069279130806326"/>
          <c:h val="0.28035552374135081"/>
        </c:manualLayout>
      </c:layout>
      <c:txPr>
        <a:bodyPr/>
        <a:lstStyle/>
        <a:p>
          <a:pPr>
            <a:defRPr sz="1400" b="1">
              <a:latin typeface="Century Gothic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2">
            <a:lumMod val="90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Обращение (абс.число)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0203789181524724E-2"/>
                  <c:y val="0.16941956025988555"/>
                </c:manualLayout>
              </c:layout>
              <c:showVal val="1"/>
            </c:dLbl>
            <c:dLbl>
              <c:idx val="1"/>
              <c:layout>
                <c:manualLayout>
                  <c:x val="1.109059643406644E-2"/>
                  <c:y val="0.17223398304720136"/>
                </c:manualLayout>
              </c:layout>
              <c:showVal val="1"/>
            </c:dLbl>
            <c:dLbl>
              <c:idx val="2"/>
              <c:layout>
                <c:manualLayout>
                  <c:x val="1.3912722116631981E-2"/>
                  <c:y val="0.14628824060926829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101953</c:v>
                </c:pt>
                <c:pt idx="1">
                  <c:v>105134</c:v>
                </c:pt>
                <c:pt idx="2">
                  <c:v>109069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Поступило (абс.число)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1654448366368215E-3"/>
                  <c:y val="0.12673120777935554"/>
                </c:manualLayout>
              </c:layout>
              <c:showVal val="1"/>
            </c:dLbl>
            <c:dLbl>
              <c:idx val="1"/>
              <c:layout>
                <c:manualLayout>
                  <c:x val="9.1172655142245148E-3"/>
                  <c:y val="0.13846736371068391"/>
                </c:manualLayout>
              </c:layout>
              <c:showVal val="1"/>
            </c:dLbl>
            <c:dLbl>
              <c:idx val="2"/>
              <c:layout>
                <c:manualLayout>
                  <c:x val="9.374905722991593E-3"/>
                  <c:y val="0.1384673637106837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3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19826</c:v>
                </c:pt>
                <c:pt idx="1">
                  <c:v>22239</c:v>
                </c:pt>
                <c:pt idx="2">
                  <c:v>22114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Выписано (абс.число)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284007602497963E-2"/>
                  <c:y val="0.12329525407684712"/>
                </c:manualLayout>
              </c:layout>
              <c:showVal val="1"/>
            </c:dLbl>
            <c:dLbl>
              <c:idx val="1"/>
              <c:layout>
                <c:manualLayout>
                  <c:x val="1.4415784233867336E-2"/>
                  <c:y val="0.13846714857364148"/>
                </c:manualLayout>
              </c:layout>
              <c:showVal val="1"/>
            </c:dLbl>
            <c:dLbl>
              <c:idx val="2"/>
              <c:layout>
                <c:manualLayout>
                  <c:x val="6.4176245210727971E-3"/>
                  <c:y val="0.1384673637106837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3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19687</c:v>
                </c:pt>
                <c:pt idx="1">
                  <c:v>22250</c:v>
                </c:pt>
                <c:pt idx="2">
                  <c:v>22133</c:v>
                </c:pt>
              </c:numCache>
            </c:numRef>
          </c:val>
        </c:ser>
        <c:dLbls>
          <c:showVal val="1"/>
        </c:dLbls>
        <c:shape val="cylinder"/>
        <c:axId val="33710080"/>
        <c:axId val="33711616"/>
        <c:axId val="0"/>
      </c:bar3DChart>
      <c:catAx>
        <c:axId val="33710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Century Gothic" pitchFamily="34" charset="0"/>
              </a:defRPr>
            </a:pPr>
            <a:endParaRPr lang="ru-RU"/>
          </a:p>
        </c:txPr>
        <c:crossAx val="33711616"/>
        <c:crosses val="autoZero"/>
        <c:auto val="1"/>
        <c:lblAlgn val="ctr"/>
        <c:lblOffset val="100"/>
      </c:catAx>
      <c:valAx>
        <c:axId val="33711616"/>
        <c:scaling>
          <c:orientation val="minMax"/>
        </c:scaling>
        <c:delete val="1"/>
        <c:axPos val="l"/>
        <c:numFmt formatCode="#,##0" sourceLinked="1"/>
        <c:tickLblPos val="nextTo"/>
        <c:crossAx val="3371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55824056475754"/>
          <c:y val="0.42410481476700695"/>
          <c:w val="0.32111608893715915"/>
          <c:h val="0.31572489457775188"/>
        </c:manualLayout>
      </c:layout>
      <c:txPr>
        <a:bodyPr/>
        <a:lstStyle/>
        <a:p>
          <a:pPr>
            <a:defRPr sz="1400" b="1">
              <a:latin typeface="Century Gothic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350088814655743"/>
          <c:y val="0.16875000000000001"/>
          <c:w val="0.8259031257456444"/>
          <c:h val="0.3816619094488194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Ср. длит. пребывания</c:v>
                </c:pt>
                <c:pt idx="1">
                  <c:v>Работа койки</c:v>
                </c:pt>
                <c:pt idx="2">
                  <c:v>Пропускная способность</c:v>
                </c:pt>
                <c:pt idx="3">
                  <c:v>Оборот койки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5.3</c:v>
                </c:pt>
                <c:pt idx="1">
                  <c:v>355.9</c:v>
                </c:pt>
                <c:pt idx="2">
                  <c:v>104.8</c:v>
                </c:pt>
                <c:pt idx="3">
                  <c:v>70.599999999999994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Ср. длит. пребывания</c:v>
                </c:pt>
                <c:pt idx="1">
                  <c:v>Работа койки</c:v>
                </c:pt>
                <c:pt idx="2">
                  <c:v>Пропускная способность</c:v>
                </c:pt>
                <c:pt idx="3">
                  <c:v>Оборот койки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5.2</c:v>
                </c:pt>
                <c:pt idx="1">
                  <c:v>342.6</c:v>
                </c:pt>
                <c:pt idx="2">
                  <c:v>110.5</c:v>
                </c:pt>
                <c:pt idx="3">
                  <c:v>65.900000000000006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Ср. длит. пребывания</c:v>
                </c:pt>
                <c:pt idx="1">
                  <c:v>Работа койки</c:v>
                </c:pt>
                <c:pt idx="2">
                  <c:v>Пропускная способность</c:v>
                </c:pt>
                <c:pt idx="3">
                  <c:v>Оборот койки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344.1</c:v>
                </c:pt>
                <c:pt idx="2">
                  <c:v>95.2</c:v>
                </c:pt>
                <c:pt idx="3">
                  <c:v>63.8</c:v>
                </c:pt>
              </c:numCache>
            </c:numRef>
          </c:val>
        </c:ser>
        <c:dLbls>
          <c:showVal val="1"/>
        </c:dLbls>
        <c:shape val="box"/>
        <c:axId val="38162816"/>
        <c:axId val="38164352"/>
        <c:axId val="0"/>
      </c:bar3DChart>
      <c:catAx>
        <c:axId val="38162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8164352"/>
        <c:crosses val="autoZero"/>
        <c:auto val="1"/>
        <c:lblAlgn val="ctr"/>
        <c:lblOffset val="100"/>
      </c:catAx>
      <c:valAx>
        <c:axId val="38164352"/>
        <c:scaling>
          <c:orientation val="minMax"/>
        </c:scaling>
        <c:delete val="1"/>
        <c:axPos val="l"/>
        <c:numFmt formatCode="0%" sourceLinked="1"/>
        <c:tickLblPos val="nextTo"/>
        <c:crossAx val="38162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419693506053678"/>
          <c:y val="0.32174313858915776"/>
          <c:w val="8.3706290745914846E-2"/>
          <c:h val="0.17132837561971417"/>
        </c:manualLayout>
      </c:layout>
      <c:txPr>
        <a:bodyPr/>
        <a:lstStyle/>
        <a:p>
          <a:pPr>
            <a:defRPr b="1" i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Хирургическая активность (%)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0"/>
                  <c:y val="-2.5510204081631719E-3"/>
                </c:manualLayout>
              </c:layout>
              <c:showVal val="1"/>
            </c:dLbl>
            <c:dLbl>
              <c:idx val="2"/>
              <c:layout>
                <c:manualLayout>
                  <c:x val="9.7087378640776708E-3"/>
                  <c:y val="5.1020408163265285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4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53.6</c:v>
                </c:pt>
                <c:pt idx="2">
                  <c:v>56.2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операции (абс.число)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0"/>
                  <c:y val="0.11514663345653245"/>
                </c:manualLayout>
              </c:layout>
              <c:showVal val="1"/>
            </c:dLbl>
            <c:dLbl>
              <c:idx val="1"/>
              <c:layout>
                <c:manualLayout>
                  <c:x val="6.2500000000000047E-3"/>
                  <c:y val="0.13084871563185738"/>
                </c:manualLayout>
              </c:layout>
              <c:showVal val="1"/>
            </c:dLbl>
            <c:dLbl>
              <c:idx val="2"/>
              <c:layout>
                <c:manualLayout>
                  <c:x val="3.2362204724409476E-3"/>
                  <c:y val="0.151639559399337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5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7796</c:v>
                </c:pt>
                <c:pt idx="1">
                  <c:v>8068</c:v>
                </c:pt>
                <c:pt idx="2">
                  <c:v>8550</c:v>
                </c:pt>
              </c:numCache>
            </c:numRef>
          </c:val>
        </c:ser>
        <c:dLbls>
          <c:showVal val="1"/>
        </c:dLbls>
        <c:shape val="box"/>
        <c:axId val="38364288"/>
        <c:axId val="38365824"/>
        <c:axId val="0"/>
      </c:bar3DChart>
      <c:catAx>
        <c:axId val="38364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Century Gothic" pitchFamily="34" charset="0"/>
              </a:defRPr>
            </a:pPr>
            <a:endParaRPr lang="ru-RU"/>
          </a:p>
        </c:txPr>
        <c:crossAx val="38365824"/>
        <c:crosses val="autoZero"/>
        <c:auto val="1"/>
        <c:lblAlgn val="ctr"/>
        <c:lblOffset val="100"/>
      </c:catAx>
      <c:valAx>
        <c:axId val="38365824"/>
        <c:scaling>
          <c:orientation val="minMax"/>
        </c:scaling>
        <c:delete val="1"/>
        <c:axPos val="l"/>
        <c:numFmt formatCode="General" sourceLinked="1"/>
        <c:tickLblPos val="nextTo"/>
        <c:crossAx val="3836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98484848484929"/>
          <c:y val="0.46253745204926305"/>
          <c:w val="0.33901515151515177"/>
          <c:h val="0.20313022410660206"/>
        </c:manualLayout>
      </c:layout>
      <c:txPr>
        <a:bodyPr/>
        <a:lstStyle/>
        <a:p>
          <a:pPr>
            <a:defRPr sz="1400" b="1">
              <a:latin typeface="Century Gothic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latin typeface="Century Gothic" pitchFamily="34" charset="0"/>
              </a:defRPr>
            </a:pPr>
            <a:r>
              <a:rPr lang="ru-RU" sz="1800" dirty="0" smtClean="0">
                <a:latin typeface="Century Gothic" pitchFamily="34" charset="0"/>
              </a:rPr>
              <a:t> (%)</a:t>
            </a:r>
            <a:endParaRPr lang="ru-RU" sz="18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48433284806405558"/>
          <c:y val="0.10089239234913745"/>
        </c:manualLayout>
      </c:layout>
      <c:overlay val="1"/>
    </c:title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летальность</c:v>
                </c:pt>
              </c:strCache>
            </c:strRef>
          </c:tx>
          <c:dLbls>
            <c:dLbl>
              <c:idx val="0"/>
              <c:layout>
                <c:manualLayout>
                  <c:x val="1.0799319727891154E-2"/>
                  <c:y val="0.11419640044994379"/>
                </c:manualLayout>
              </c:layout>
              <c:showVal val="1"/>
            </c:dLbl>
            <c:dLbl>
              <c:idx val="1"/>
              <c:layout>
                <c:manualLayout>
                  <c:x val="7.3807755162680136E-3"/>
                  <c:y val="9.0937457817772793E-2"/>
                </c:manualLayout>
              </c:layout>
              <c:showVal val="1"/>
            </c:dLbl>
            <c:dLbl>
              <c:idx val="2"/>
              <c:layout>
                <c:manualLayout>
                  <c:x val="1.1458333333333341E-2"/>
                  <c:y val="-2.1875000000000044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5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7.0000000000000021E-2</c:v>
                </c:pt>
                <c:pt idx="1">
                  <c:v>0.1</c:v>
                </c:pt>
                <c:pt idx="2">
                  <c:v>1.0000000000000005E-2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Младенческая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354166666666669E-2"/>
                  <c:y val="-1.5625E-2"/>
                </c:manualLayout>
              </c:layout>
              <c:showVal val="1"/>
            </c:dLbl>
            <c:dLbl>
              <c:idx val="1"/>
              <c:layout>
                <c:manualLayout>
                  <c:x val="4.6555787669398472E-3"/>
                  <c:y val="0.11839280089988748"/>
                </c:manualLayout>
              </c:layout>
              <c:showVal val="1"/>
            </c:dLbl>
            <c:dLbl>
              <c:idx val="2"/>
              <c:layout>
                <c:manualLayout>
                  <c:x val="1.2499917979002673E-2"/>
                  <c:y val="-4.6874999999999998E-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5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4.000000000000007E-3</c:v>
                </c:pt>
                <c:pt idx="1">
                  <c:v>6.0000000000000032E-2</c:v>
                </c:pt>
                <c:pt idx="2">
                  <c:v>3.000000000000004E-3</c:v>
                </c:pt>
              </c:numCache>
            </c:numRef>
          </c:val>
        </c:ser>
        <c:dLbls>
          <c:showVal val="1"/>
        </c:dLbls>
        <c:shape val="cylinder"/>
        <c:axId val="38634240"/>
        <c:axId val="38635776"/>
        <c:axId val="0"/>
      </c:bar3DChart>
      <c:catAx>
        <c:axId val="38634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 b="1">
                <a:latin typeface="Century Gothic" pitchFamily="34" charset="0"/>
              </a:defRPr>
            </a:pPr>
            <a:endParaRPr lang="ru-RU"/>
          </a:p>
        </c:txPr>
        <c:crossAx val="38635776"/>
        <c:crosses val="autoZero"/>
        <c:auto val="1"/>
        <c:lblAlgn val="ctr"/>
        <c:lblOffset val="100"/>
      </c:catAx>
      <c:valAx>
        <c:axId val="38635776"/>
        <c:scaling>
          <c:orientation val="minMax"/>
        </c:scaling>
        <c:delete val="1"/>
        <c:axPos val="l"/>
        <c:numFmt formatCode="General" sourceLinked="1"/>
        <c:tickLblPos val="nextTo"/>
        <c:crossAx val="3863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45273114445601"/>
          <c:y val="0.42854825646794181"/>
          <c:w val="0.27779255187441221"/>
          <c:h val="0.13718920134983126"/>
        </c:manualLayout>
      </c:layout>
      <c:txPr>
        <a:bodyPr/>
        <a:lstStyle/>
        <a:p>
          <a:pPr>
            <a:defRPr sz="1500" b="1">
              <a:latin typeface="Century Gothic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41"/>
            <a:ext cx="15544800" cy="2205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517600" y="619125"/>
            <a:ext cx="8229600" cy="13165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800" y="619125"/>
            <a:ext cx="24384000" cy="131659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4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3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0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0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4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86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2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288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440400" y="3600450"/>
            <a:ext cx="16306800" cy="1018460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8" indent="0">
              <a:buNone/>
              <a:defRPr sz="3600" b="1"/>
            </a:lvl2pPr>
            <a:lvl3pPr marL="1632819" indent="0">
              <a:buNone/>
              <a:defRPr sz="3200" b="1"/>
            </a:lvl3pPr>
            <a:lvl4pPr marL="2449227" indent="0">
              <a:buNone/>
              <a:defRPr sz="2900" b="1"/>
            </a:lvl4pPr>
            <a:lvl5pPr marL="3265635" indent="0">
              <a:buNone/>
              <a:defRPr sz="2900" b="1"/>
            </a:lvl5pPr>
            <a:lvl6pPr marL="4082046" indent="0">
              <a:buNone/>
              <a:defRPr sz="2900" b="1"/>
            </a:lvl6pPr>
            <a:lvl7pPr marL="4898454" indent="0">
              <a:buNone/>
              <a:defRPr sz="2900" b="1"/>
            </a:lvl7pPr>
            <a:lvl8pPr marL="5714861" indent="0">
              <a:buNone/>
              <a:defRPr sz="2900" b="1"/>
            </a:lvl8pPr>
            <a:lvl9pPr marL="6531273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5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8" indent="0">
              <a:buNone/>
              <a:defRPr sz="3600" b="1"/>
            </a:lvl2pPr>
            <a:lvl3pPr marL="1632819" indent="0">
              <a:buNone/>
              <a:defRPr sz="3200" b="1"/>
            </a:lvl3pPr>
            <a:lvl4pPr marL="2449227" indent="0">
              <a:buNone/>
              <a:defRPr sz="2900" b="1"/>
            </a:lvl4pPr>
            <a:lvl5pPr marL="3265635" indent="0">
              <a:buNone/>
              <a:defRPr sz="2900" b="1"/>
            </a:lvl5pPr>
            <a:lvl6pPr marL="4082046" indent="0">
              <a:buNone/>
              <a:defRPr sz="2900" b="1"/>
            </a:lvl6pPr>
            <a:lvl7pPr marL="4898454" indent="0">
              <a:buNone/>
              <a:defRPr sz="2900" b="1"/>
            </a:lvl7pPr>
            <a:lvl8pPr marL="5714861" indent="0">
              <a:buNone/>
              <a:defRPr sz="2900" b="1"/>
            </a:lvl8pPr>
            <a:lvl9pPr marL="6531273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5" y="3262312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100" y="409578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5" y="2152653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08" indent="0">
              <a:buNone/>
              <a:defRPr sz="2100"/>
            </a:lvl2pPr>
            <a:lvl3pPr marL="1632819" indent="0">
              <a:buNone/>
              <a:defRPr sz="1800"/>
            </a:lvl3pPr>
            <a:lvl4pPr marL="2449227" indent="0">
              <a:buNone/>
              <a:defRPr sz="1600"/>
            </a:lvl4pPr>
            <a:lvl5pPr marL="3265635" indent="0">
              <a:buNone/>
              <a:defRPr sz="1600"/>
            </a:lvl5pPr>
            <a:lvl6pPr marL="4082046" indent="0">
              <a:buNone/>
              <a:defRPr sz="1600"/>
            </a:lvl6pPr>
            <a:lvl7pPr marL="4898454" indent="0">
              <a:buNone/>
              <a:defRPr sz="1600"/>
            </a:lvl7pPr>
            <a:lvl8pPr marL="5714861" indent="0">
              <a:buNone/>
              <a:defRPr sz="1600"/>
            </a:lvl8pPr>
            <a:lvl9pPr marL="6531273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08" indent="0">
              <a:buNone/>
              <a:defRPr sz="5000"/>
            </a:lvl2pPr>
            <a:lvl3pPr marL="1632819" indent="0">
              <a:buNone/>
              <a:defRPr sz="4300"/>
            </a:lvl3pPr>
            <a:lvl4pPr marL="2449227" indent="0">
              <a:buNone/>
              <a:defRPr sz="3600"/>
            </a:lvl4pPr>
            <a:lvl5pPr marL="3265635" indent="0">
              <a:buNone/>
              <a:defRPr sz="3600"/>
            </a:lvl5pPr>
            <a:lvl6pPr marL="4082046" indent="0">
              <a:buNone/>
              <a:defRPr sz="3600"/>
            </a:lvl6pPr>
            <a:lvl7pPr marL="4898454" indent="0">
              <a:buNone/>
              <a:defRPr sz="3600"/>
            </a:lvl7pPr>
            <a:lvl8pPr marL="5714861" indent="0">
              <a:buNone/>
              <a:defRPr sz="3600"/>
            </a:lvl8pPr>
            <a:lvl9pPr marL="6531273" indent="0">
              <a:buNone/>
              <a:defRPr sz="3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08" indent="0">
              <a:buNone/>
              <a:defRPr sz="2100"/>
            </a:lvl2pPr>
            <a:lvl3pPr marL="1632819" indent="0">
              <a:buNone/>
              <a:defRPr sz="1800"/>
            </a:lvl3pPr>
            <a:lvl4pPr marL="2449227" indent="0">
              <a:buNone/>
              <a:defRPr sz="1600"/>
            </a:lvl4pPr>
            <a:lvl5pPr marL="3265635" indent="0">
              <a:buNone/>
              <a:defRPr sz="1600"/>
            </a:lvl5pPr>
            <a:lvl6pPr marL="4082046" indent="0">
              <a:buNone/>
              <a:defRPr sz="1600"/>
            </a:lvl6pPr>
            <a:lvl7pPr marL="4898454" indent="0">
              <a:buNone/>
              <a:defRPr sz="1600"/>
            </a:lvl7pPr>
            <a:lvl8pPr marL="5714861" indent="0">
              <a:buNone/>
              <a:defRPr sz="1600"/>
            </a:lvl8pPr>
            <a:lvl9pPr marL="6531273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1" tIns="81642" rIns="163281" bIns="8164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4"/>
            <a:ext cx="16459200" cy="6788945"/>
          </a:xfrm>
          <a:prstGeom prst="rect">
            <a:avLst/>
          </a:prstGeom>
        </p:spPr>
        <p:txBody>
          <a:bodyPr vert="horz" lIns="163281" tIns="81642" rIns="163281" bIns="8164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9"/>
            <a:ext cx="4267200" cy="547688"/>
          </a:xfrm>
          <a:prstGeom prst="rect">
            <a:avLst/>
          </a:prstGeom>
        </p:spPr>
        <p:txBody>
          <a:bodyPr vert="horz" lIns="163281" tIns="81642" rIns="163281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9"/>
            <a:ext cx="5791200" cy="547688"/>
          </a:xfrm>
          <a:prstGeom prst="rect">
            <a:avLst/>
          </a:prstGeom>
        </p:spPr>
        <p:txBody>
          <a:bodyPr vert="horz" lIns="163281" tIns="81642" rIns="163281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9"/>
            <a:ext cx="4267200" cy="547688"/>
          </a:xfrm>
          <a:prstGeom prst="rect">
            <a:avLst/>
          </a:prstGeom>
        </p:spPr>
        <p:txBody>
          <a:bodyPr vert="horz" lIns="163281" tIns="81642" rIns="163281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defTabSz="1632819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08" indent="-612308" algn="l" defTabSz="1632819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64" indent="-510257" algn="l" defTabSz="1632819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23" indent="-408204" algn="l" defTabSz="163281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31" indent="-408204" algn="l" defTabSz="1632819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40" indent="-408204" algn="l" defTabSz="1632819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250" indent="-408204" algn="l" defTabSz="16328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658" indent="-408204" algn="l" defTabSz="16328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065" indent="-408204" algn="l" defTabSz="16328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477" indent="-408204" algn="l" defTabSz="16328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08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19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27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35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46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54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861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273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6999"/>
            <a:chOff x="142940" y="1"/>
            <a:chExt cx="18288000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940" y="1"/>
              <a:ext cx="18288000" cy="102869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63621" y="6597065"/>
              <a:ext cx="116131" cy="162823"/>
            </a:xfrm>
            <a:prstGeom prst="rect">
              <a:avLst/>
            </a:prstGeom>
          </p:spPr>
        </p:pic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214382" y="1357287"/>
            <a:ext cx="15287732" cy="709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5400" b="1" spc="-475" dirty="0" smtClean="0">
                <a:solidFill>
                  <a:schemeClr val="bg1"/>
                </a:solidFill>
                <a:latin typeface="+mn-lt"/>
                <a:cs typeface="Arial Black"/>
              </a:rPr>
              <a:t/>
            </a:r>
            <a:br>
              <a:rPr lang="ru-RU" sz="5400" b="1" spc="-475" dirty="0" smtClean="0">
                <a:solidFill>
                  <a:schemeClr val="bg1"/>
                </a:solidFill>
                <a:latin typeface="+mn-lt"/>
                <a:cs typeface="Arial Black"/>
              </a:rPr>
            </a:br>
            <a:r>
              <a:rPr lang="ru-RU" sz="5400" b="1" spc="-475" dirty="0" smtClean="0">
                <a:solidFill>
                  <a:schemeClr val="bg1"/>
                </a:solidFill>
                <a:latin typeface="+mn-lt"/>
                <a:cs typeface="Arial Black"/>
              </a:rPr>
              <a:t/>
            </a:r>
            <a:br>
              <a:rPr lang="ru-RU" sz="5400" b="1" spc="-475" dirty="0" smtClean="0">
                <a:solidFill>
                  <a:schemeClr val="bg1"/>
                </a:solidFill>
                <a:latin typeface="+mn-lt"/>
                <a:cs typeface="Arial Black"/>
              </a:rPr>
            </a:br>
            <a:r>
              <a:rPr lang="ru-RU" sz="5400" b="1" spc="-475" dirty="0" smtClean="0">
                <a:solidFill>
                  <a:schemeClr val="bg1"/>
                </a:solidFill>
                <a:latin typeface="+mn-lt"/>
                <a:cs typeface="Arial Black"/>
              </a:rPr>
              <a:t/>
            </a:r>
            <a:br>
              <a:rPr lang="ru-RU" sz="5400" b="1" spc="-475" dirty="0" smtClean="0">
                <a:solidFill>
                  <a:schemeClr val="bg1"/>
                </a:solidFill>
                <a:latin typeface="+mn-lt"/>
                <a:cs typeface="Arial Black"/>
              </a:rPr>
            </a:b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КГП на ПХВ «Центр детской неотложной медицинской помощи»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5500" spc="-475" dirty="0" smtClean="0">
                <a:solidFill>
                  <a:srgbClr val="FFFFFF"/>
                </a:solidFill>
                <a:latin typeface="Arial Black"/>
                <a:cs typeface="Arial Black"/>
              </a:rPr>
              <a:t/>
            </a:r>
            <a:br>
              <a:rPr lang="ru-RU" sz="5500" spc="-475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ДОКЛАДЧИК: </a:t>
            </a:r>
            <a:br>
              <a:rPr lang="ru-RU" sz="40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ДИРЕКТОР - А. СМАГУЛОВ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sz="5500">
              <a:latin typeface="+mn-lt"/>
              <a:cs typeface="Arial Black"/>
            </a:endParaRPr>
          </a:p>
        </p:txBody>
      </p:sp>
      <p:pic>
        <p:nvPicPr>
          <p:cNvPr id="48" name="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9648" y="488062"/>
            <a:ext cx="1000124" cy="132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/>
          <p:cNvGrpSpPr/>
          <p:nvPr/>
        </p:nvGrpSpPr>
        <p:grpSpPr>
          <a:xfrm>
            <a:off x="2" y="201398"/>
            <a:ext cx="17759772" cy="1610636"/>
            <a:chOff x="1" y="201398"/>
            <a:chExt cx="17759771" cy="1610636"/>
          </a:xfrm>
        </p:grpSpPr>
        <p:sp>
          <p:nvSpPr>
            <p:cNvPr id="3" name="object 5"/>
            <p:cNvSpPr/>
            <p:nvPr/>
          </p:nvSpPr>
          <p:spPr>
            <a:xfrm>
              <a:off x="1" y="201398"/>
              <a:ext cx="10515600" cy="921385"/>
            </a:xfrm>
            <a:custGeom>
              <a:avLst/>
              <a:gdLst/>
              <a:ahLst/>
              <a:cxnLst/>
              <a:rect l="l" t="t" r="r" b="b"/>
              <a:pathLst>
                <a:path w="14832965" h="921385">
                  <a:moveTo>
                    <a:pt x="14064573" y="921033"/>
                  </a:moveTo>
                  <a:lnTo>
                    <a:pt x="767965" y="921033"/>
                  </a:lnTo>
                  <a:lnTo>
                    <a:pt x="707949" y="919647"/>
                  </a:lnTo>
                  <a:lnTo>
                    <a:pt x="649196" y="915559"/>
                  </a:lnTo>
                  <a:lnTo>
                    <a:pt x="591877" y="908870"/>
                  </a:lnTo>
                  <a:lnTo>
                    <a:pt x="536164" y="899683"/>
                  </a:lnTo>
                  <a:lnTo>
                    <a:pt x="482225" y="888101"/>
                  </a:lnTo>
                  <a:lnTo>
                    <a:pt x="430233" y="874225"/>
                  </a:lnTo>
                  <a:lnTo>
                    <a:pt x="380358" y="858159"/>
                  </a:lnTo>
                  <a:lnTo>
                    <a:pt x="332771" y="840004"/>
                  </a:lnTo>
                  <a:lnTo>
                    <a:pt x="287642" y="819862"/>
                  </a:lnTo>
                  <a:lnTo>
                    <a:pt x="245142" y="797837"/>
                  </a:lnTo>
                  <a:lnTo>
                    <a:pt x="205442" y="774031"/>
                  </a:lnTo>
                  <a:lnTo>
                    <a:pt x="168713" y="748546"/>
                  </a:lnTo>
                  <a:lnTo>
                    <a:pt x="135125" y="721484"/>
                  </a:lnTo>
                  <a:lnTo>
                    <a:pt x="104849" y="692948"/>
                  </a:lnTo>
                  <a:lnTo>
                    <a:pt x="78056" y="663040"/>
                  </a:lnTo>
                  <a:lnTo>
                    <a:pt x="54917" y="631862"/>
                  </a:lnTo>
                  <a:lnTo>
                    <a:pt x="20282" y="566108"/>
                  </a:lnTo>
                  <a:lnTo>
                    <a:pt x="2310" y="496505"/>
                  </a:lnTo>
                  <a:lnTo>
                    <a:pt x="0" y="460516"/>
                  </a:lnTo>
                  <a:lnTo>
                    <a:pt x="2310" y="424527"/>
                  </a:lnTo>
                  <a:lnTo>
                    <a:pt x="20282" y="354924"/>
                  </a:lnTo>
                  <a:lnTo>
                    <a:pt x="54917" y="289170"/>
                  </a:lnTo>
                  <a:lnTo>
                    <a:pt x="78056" y="257993"/>
                  </a:lnTo>
                  <a:lnTo>
                    <a:pt x="104849" y="228085"/>
                  </a:lnTo>
                  <a:lnTo>
                    <a:pt x="135125" y="199548"/>
                  </a:lnTo>
                  <a:lnTo>
                    <a:pt x="168713" y="172486"/>
                  </a:lnTo>
                  <a:lnTo>
                    <a:pt x="205442" y="147001"/>
                  </a:lnTo>
                  <a:lnTo>
                    <a:pt x="245142" y="123195"/>
                  </a:lnTo>
                  <a:lnTo>
                    <a:pt x="287642" y="101170"/>
                  </a:lnTo>
                  <a:lnTo>
                    <a:pt x="332771" y="81029"/>
                  </a:lnTo>
                  <a:lnTo>
                    <a:pt x="380358" y="62874"/>
                  </a:lnTo>
                  <a:lnTo>
                    <a:pt x="430233" y="46807"/>
                  </a:lnTo>
                  <a:lnTo>
                    <a:pt x="482225" y="32931"/>
                  </a:lnTo>
                  <a:lnTo>
                    <a:pt x="536164" y="21349"/>
                  </a:lnTo>
                  <a:lnTo>
                    <a:pt x="591877" y="12162"/>
                  </a:lnTo>
                  <a:lnTo>
                    <a:pt x="649196" y="5473"/>
                  </a:lnTo>
                  <a:lnTo>
                    <a:pt x="707949" y="1385"/>
                  </a:lnTo>
                  <a:lnTo>
                    <a:pt x="767965" y="0"/>
                  </a:lnTo>
                  <a:lnTo>
                    <a:pt x="14064573" y="0"/>
                  </a:lnTo>
                  <a:lnTo>
                    <a:pt x="14124589" y="1385"/>
                  </a:lnTo>
                  <a:lnTo>
                    <a:pt x="14183342" y="5473"/>
                  </a:lnTo>
                  <a:lnTo>
                    <a:pt x="14240661" y="12162"/>
                  </a:lnTo>
                  <a:lnTo>
                    <a:pt x="14296375" y="21349"/>
                  </a:lnTo>
                  <a:lnTo>
                    <a:pt x="14350313" y="32931"/>
                  </a:lnTo>
                  <a:lnTo>
                    <a:pt x="14402305" y="46807"/>
                  </a:lnTo>
                  <a:lnTo>
                    <a:pt x="14452180" y="62874"/>
                  </a:lnTo>
                  <a:lnTo>
                    <a:pt x="14499768" y="81029"/>
                  </a:lnTo>
                  <a:lnTo>
                    <a:pt x="14544897" y="101170"/>
                  </a:lnTo>
                  <a:lnTo>
                    <a:pt x="14587396" y="123195"/>
                  </a:lnTo>
                  <a:lnTo>
                    <a:pt x="14627096" y="147001"/>
                  </a:lnTo>
                  <a:lnTo>
                    <a:pt x="14663825" y="172486"/>
                  </a:lnTo>
                  <a:lnTo>
                    <a:pt x="14697413" y="199548"/>
                  </a:lnTo>
                  <a:lnTo>
                    <a:pt x="14727689" y="228085"/>
                  </a:lnTo>
                  <a:lnTo>
                    <a:pt x="14754482" y="257993"/>
                  </a:lnTo>
                  <a:lnTo>
                    <a:pt x="14777621" y="289170"/>
                  </a:lnTo>
                  <a:lnTo>
                    <a:pt x="14812256" y="354924"/>
                  </a:lnTo>
                  <a:lnTo>
                    <a:pt x="14830228" y="424527"/>
                  </a:lnTo>
                  <a:lnTo>
                    <a:pt x="14832538" y="460516"/>
                  </a:lnTo>
                  <a:lnTo>
                    <a:pt x="14830228" y="496505"/>
                  </a:lnTo>
                  <a:lnTo>
                    <a:pt x="14812256" y="566108"/>
                  </a:lnTo>
                  <a:lnTo>
                    <a:pt x="14777621" y="631862"/>
                  </a:lnTo>
                  <a:lnTo>
                    <a:pt x="14754482" y="663040"/>
                  </a:lnTo>
                  <a:lnTo>
                    <a:pt x="14727689" y="692948"/>
                  </a:lnTo>
                  <a:lnTo>
                    <a:pt x="14697413" y="721484"/>
                  </a:lnTo>
                  <a:lnTo>
                    <a:pt x="14663825" y="748546"/>
                  </a:lnTo>
                  <a:lnTo>
                    <a:pt x="14627096" y="774031"/>
                  </a:lnTo>
                  <a:lnTo>
                    <a:pt x="14587396" y="797837"/>
                  </a:lnTo>
                  <a:lnTo>
                    <a:pt x="14544897" y="819862"/>
                  </a:lnTo>
                  <a:lnTo>
                    <a:pt x="14499768" y="840004"/>
                  </a:lnTo>
                  <a:lnTo>
                    <a:pt x="14452180" y="858159"/>
                  </a:lnTo>
                  <a:lnTo>
                    <a:pt x="14402305" y="874225"/>
                  </a:lnTo>
                  <a:lnTo>
                    <a:pt x="14350313" y="888101"/>
                  </a:lnTo>
                  <a:lnTo>
                    <a:pt x="14296375" y="899683"/>
                  </a:lnTo>
                  <a:lnTo>
                    <a:pt x="14240661" y="908870"/>
                  </a:lnTo>
                  <a:lnTo>
                    <a:pt x="14183342" y="915559"/>
                  </a:lnTo>
                  <a:lnTo>
                    <a:pt x="14124589" y="919647"/>
                  </a:lnTo>
                  <a:lnTo>
                    <a:pt x="14064573" y="921033"/>
                  </a:lnTo>
                  <a:close/>
                </a:path>
              </a:pathLst>
            </a:custGeom>
            <a:solidFill>
              <a:srgbClr val="41535C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59648" y="488060"/>
              <a:ext cx="1000124" cy="1323974"/>
            </a:xfrm>
            <a:prstGeom prst="rect">
              <a:avLst/>
            </a:prstGeom>
          </p:spPr>
        </p:pic>
        <p:pic>
          <p:nvPicPr>
            <p:cNvPr id="5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1" y="393192"/>
              <a:ext cx="7238999" cy="594359"/>
            </a:xfrm>
            <a:prstGeom prst="rect">
              <a:avLst/>
            </a:prstGeom>
          </p:spPr>
        </p:pic>
      </p:grpSp>
      <p:sp>
        <p:nvSpPr>
          <p:cNvPr id="8" name="TextBox 1"/>
          <p:cNvSpPr txBox="1"/>
          <p:nvPr/>
        </p:nvSpPr>
        <p:spPr>
          <a:xfrm>
            <a:off x="2143076" y="7500954"/>
            <a:ext cx="12493656" cy="2357454"/>
          </a:xfrm>
          <a:prstGeom prst="rect">
            <a:avLst/>
          </a:prstGeom>
        </p:spPr>
        <p:txBody>
          <a:bodyPr wrap="none" lIns="91439" tIns="45719" rIns="91439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/>
              <a:t>	С </a:t>
            </a:r>
            <a:r>
              <a:rPr lang="ru-RU" sz="2400" b="1" dirty="0" smtClean="0"/>
              <a:t>каждым годом идет рост обращений пациентов.</a:t>
            </a:r>
          </a:p>
          <a:p>
            <a:pPr algn="just"/>
            <a:r>
              <a:rPr lang="ru-RU" sz="2400" b="1" dirty="0" smtClean="0"/>
              <a:t>Отмечается рост в плановой госпитализации.</a:t>
            </a:r>
            <a:endParaRPr lang="ru-RU" sz="2400" b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928630" y="1857352"/>
          <a:ext cx="15644921" cy="521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" y="201398"/>
            <a:ext cx="17759772" cy="1610636"/>
            <a:chOff x="1" y="201398"/>
            <a:chExt cx="17759771" cy="1610636"/>
          </a:xfrm>
        </p:grpSpPr>
        <p:sp>
          <p:nvSpPr>
            <p:cNvPr id="5" name="object 5"/>
            <p:cNvSpPr/>
            <p:nvPr/>
          </p:nvSpPr>
          <p:spPr>
            <a:xfrm>
              <a:off x="1" y="201398"/>
              <a:ext cx="10515600" cy="921385"/>
            </a:xfrm>
            <a:custGeom>
              <a:avLst/>
              <a:gdLst/>
              <a:ahLst/>
              <a:cxnLst/>
              <a:rect l="l" t="t" r="r" b="b"/>
              <a:pathLst>
                <a:path w="14832965" h="921385">
                  <a:moveTo>
                    <a:pt x="14064573" y="921033"/>
                  </a:moveTo>
                  <a:lnTo>
                    <a:pt x="767965" y="921033"/>
                  </a:lnTo>
                  <a:lnTo>
                    <a:pt x="707949" y="919647"/>
                  </a:lnTo>
                  <a:lnTo>
                    <a:pt x="649196" y="915559"/>
                  </a:lnTo>
                  <a:lnTo>
                    <a:pt x="591877" y="908870"/>
                  </a:lnTo>
                  <a:lnTo>
                    <a:pt x="536164" y="899683"/>
                  </a:lnTo>
                  <a:lnTo>
                    <a:pt x="482225" y="888101"/>
                  </a:lnTo>
                  <a:lnTo>
                    <a:pt x="430233" y="874225"/>
                  </a:lnTo>
                  <a:lnTo>
                    <a:pt x="380358" y="858159"/>
                  </a:lnTo>
                  <a:lnTo>
                    <a:pt x="332771" y="840004"/>
                  </a:lnTo>
                  <a:lnTo>
                    <a:pt x="287642" y="819862"/>
                  </a:lnTo>
                  <a:lnTo>
                    <a:pt x="245142" y="797837"/>
                  </a:lnTo>
                  <a:lnTo>
                    <a:pt x="205442" y="774031"/>
                  </a:lnTo>
                  <a:lnTo>
                    <a:pt x="168713" y="748546"/>
                  </a:lnTo>
                  <a:lnTo>
                    <a:pt x="135125" y="721484"/>
                  </a:lnTo>
                  <a:lnTo>
                    <a:pt x="104849" y="692948"/>
                  </a:lnTo>
                  <a:lnTo>
                    <a:pt x="78056" y="663040"/>
                  </a:lnTo>
                  <a:lnTo>
                    <a:pt x="54917" y="631862"/>
                  </a:lnTo>
                  <a:lnTo>
                    <a:pt x="20282" y="566108"/>
                  </a:lnTo>
                  <a:lnTo>
                    <a:pt x="2310" y="496505"/>
                  </a:lnTo>
                  <a:lnTo>
                    <a:pt x="0" y="460516"/>
                  </a:lnTo>
                  <a:lnTo>
                    <a:pt x="2310" y="424527"/>
                  </a:lnTo>
                  <a:lnTo>
                    <a:pt x="20282" y="354924"/>
                  </a:lnTo>
                  <a:lnTo>
                    <a:pt x="54917" y="289170"/>
                  </a:lnTo>
                  <a:lnTo>
                    <a:pt x="78056" y="257993"/>
                  </a:lnTo>
                  <a:lnTo>
                    <a:pt x="104849" y="228085"/>
                  </a:lnTo>
                  <a:lnTo>
                    <a:pt x="135125" y="199548"/>
                  </a:lnTo>
                  <a:lnTo>
                    <a:pt x="168713" y="172486"/>
                  </a:lnTo>
                  <a:lnTo>
                    <a:pt x="205442" y="147001"/>
                  </a:lnTo>
                  <a:lnTo>
                    <a:pt x="245142" y="123195"/>
                  </a:lnTo>
                  <a:lnTo>
                    <a:pt x="287642" y="101170"/>
                  </a:lnTo>
                  <a:lnTo>
                    <a:pt x="332771" y="81029"/>
                  </a:lnTo>
                  <a:lnTo>
                    <a:pt x="380358" y="62874"/>
                  </a:lnTo>
                  <a:lnTo>
                    <a:pt x="430233" y="46807"/>
                  </a:lnTo>
                  <a:lnTo>
                    <a:pt x="482225" y="32931"/>
                  </a:lnTo>
                  <a:lnTo>
                    <a:pt x="536164" y="21349"/>
                  </a:lnTo>
                  <a:lnTo>
                    <a:pt x="591877" y="12162"/>
                  </a:lnTo>
                  <a:lnTo>
                    <a:pt x="649196" y="5473"/>
                  </a:lnTo>
                  <a:lnTo>
                    <a:pt x="707949" y="1385"/>
                  </a:lnTo>
                  <a:lnTo>
                    <a:pt x="767965" y="0"/>
                  </a:lnTo>
                  <a:lnTo>
                    <a:pt x="14064573" y="0"/>
                  </a:lnTo>
                  <a:lnTo>
                    <a:pt x="14124589" y="1385"/>
                  </a:lnTo>
                  <a:lnTo>
                    <a:pt x="14183342" y="5473"/>
                  </a:lnTo>
                  <a:lnTo>
                    <a:pt x="14240661" y="12162"/>
                  </a:lnTo>
                  <a:lnTo>
                    <a:pt x="14296375" y="21349"/>
                  </a:lnTo>
                  <a:lnTo>
                    <a:pt x="14350313" y="32931"/>
                  </a:lnTo>
                  <a:lnTo>
                    <a:pt x="14402305" y="46807"/>
                  </a:lnTo>
                  <a:lnTo>
                    <a:pt x="14452180" y="62874"/>
                  </a:lnTo>
                  <a:lnTo>
                    <a:pt x="14499768" y="81029"/>
                  </a:lnTo>
                  <a:lnTo>
                    <a:pt x="14544897" y="101170"/>
                  </a:lnTo>
                  <a:lnTo>
                    <a:pt x="14587396" y="123195"/>
                  </a:lnTo>
                  <a:lnTo>
                    <a:pt x="14627096" y="147001"/>
                  </a:lnTo>
                  <a:lnTo>
                    <a:pt x="14663825" y="172486"/>
                  </a:lnTo>
                  <a:lnTo>
                    <a:pt x="14697413" y="199548"/>
                  </a:lnTo>
                  <a:lnTo>
                    <a:pt x="14727689" y="228085"/>
                  </a:lnTo>
                  <a:lnTo>
                    <a:pt x="14754482" y="257993"/>
                  </a:lnTo>
                  <a:lnTo>
                    <a:pt x="14777621" y="289170"/>
                  </a:lnTo>
                  <a:lnTo>
                    <a:pt x="14812256" y="354924"/>
                  </a:lnTo>
                  <a:lnTo>
                    <a:pt x="14830228" y="424527"/>
                  </a:lnTo>
                  <a:lnTo>
                    <a:pt x="14832538" y="460516"/>
                  </a:lnTo>
                  <a:lnTo>
                    <a:pt x="14830228" y="496505"/>
                  </a:lnTo>
                  <a:lnTo>
                    <a:pt x="14812256" y="566108"/>
                  </a:lnTo>
                  <a:lnTo>
                    <a:pt x="14777621" y="631862"/>
                  </a:lnTo>
                  <a:lnTo>
                    <a:pt x="14754482" y="663040"/>
                  </a:lnTo>
                  <a:lnTo>
                    <a:pt x="14727689" y="692948"/>
                  </a:lnTo>
                  <a:lnTo>
                    <a:pt x="14697413" y="721484"/>
                  </a:lnTo>
                  <a:lnTo>
                    <a:pt x="14663825" y="748546"/>
                  </a:lnTo>
                  <a:lnTo>
                    <a:pt x="14627096" y="774031"/>
                  </a:lnTo>
                  <a:lnTo>
                    <a:pt x="14587396" y="797837"/>
                  </a:lnTo>
                  <a:lnTo>
                    <a:pt x="14544897" y="819862"/>
                  </a:lnTo>
                  <a:lnTo>
                    <a:pt x="14499768" y="840004"/>
                  </a:lnTo>
                  <a:lnTo>
                    <a:pt x="14452180" y="858159"/>
                  </a:lnTo>
                  <a:lnTo>
                    <a:pt x="14402305" y="874225"/>
                  </a:lnTo>
                  <a:lnTo>
                    <a:pt x="14350313" y="888101"/>
                  </a:lnTo>
                  <a:lnTo>
                    <a:pt x="14296375" y="899683"/>
                  </a:lnTo>
                  <a:lnTo>
                    <a:pt x="14240661" y="908870"/>
                  </a:lnTo>
                  <a:lnTo>
                    <a:pt x="14183342" y="915559"/>
                  </a:lnTo>
                  <a:lnTo>
                    <a:pt x="14124589" y="919647"/>
                  </a:lnTo>
                  <a:lnTo>
                    <a:pt x="14064573" y="921033"/>
                  </a:lnTo>
                  <a:close/>
                </a:path>
              </a:pathLst>
            </a:custGeom>
            <a:solidFill>
              <a:srgbClr val="41535C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59648" y="488060"/>
              <a:ext cx="1000124" cy="13239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1" y="393192"/>
              <a:ext cx="7238999" cy="594359"/>
            </a:xfrm>
            <a:prstGeom prst="rect">
              <a:avLst/>
            </a:prstGeom>
          </p:spPr>
        </p:pic>
      </p:grpSp>
      <p:graphicFrame>
        <p:nvGraphicFramePr>
          <p:cNvPr id="9" name="Диаграмма 8"/>
          <p:cNvGraphicFramePr/>
          <p:nvPr/>
        </p:nvGraphicFramePr>
        <p:xfrm>
          <a:off x="2357391" y="1500162"/>
          <a:ext cx="14573352" cy="800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1507" y="7633103"/>
            <a:ext cx="16645054" cy="120032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2300" b="1" dirty="0" smtClean="0">
                <a:latin typeface="+mn-lt"/>
              </a:rPr>
              <a:t>	</a:t>
            </a:r>
            <a:r>
              <a:rPr lang="ru-RU" sz="2400" b="1" dirty="0" smtClean="0">
                <a:latin typeface="+mn-lt"/>
              </a:rPr>
              <a:t>С </a:t>
            </a:r>
            <a:r>
              <a:rPr lang="ru-RU" sz="2400" b="1" dirty="0">
                <a:latin typeface="+mn-lt"/>
              </a:rPr>
              <a:t>учетом показателей работы койки в 2023 году, свидетельствовавшие о работе Центра с нагрузкой, </a:t>
            </a:r>
          </a:p>
          <a:p>
            <a:r>
              <a:rPr lang="ru-RU" sz="2400" b="1" dirty="0">
                <a:latin typeface="+mn-lt"/>
              </a:rPr>
              <a:t>в 2024 году увеличена коечная мощность до 344,1 койки. В этой связи отмечается снижение работы койки до рекомендуемого норматива, соответственно снизился показатель оборота </a:t>
            </a:r>
            <a:r>
              <a:rPr lang="ru-RU" sz="2400" b="1" dirty="0" smtClean="0">
                <a:latin typeface="+mn-lt"/>
              </a:rPr>
              <a:t>койки. 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/>
          <p:cNvGrpSpPr/>
          <p:nvPr/>
        </p:nvGrpSpPr>
        <p:grpSpPr>
          <a:xfrm>
            <a:off x="2" y="201398"/>
            <a:ext cx="17759772" cy="1610636"/>
            <a:chOff x="1" y="201398"/>
            <a:chExt cx="17759771" cy="1610636"/>
          </a:xfrm>
        </p:grpSpPr>
        <p:sp>
          <p:nvSpPr>
            <p:cNvPr id="3" name="object 5"/>
            <p:cNvSpPr/>
            <p:nvPr/>
          </p:nvSpPr>
          <p:spPr>
            <a:xfrm>
              <a:off x="1" y="201398"/>
              <a:ext cx="10515600" cy="921385"/>
            </a:xfrm>
            <a:custGeom>
              <a:avLst/>
              <a:gdLst/>
              <a:ahLst/>
              <a:cxnLst/>
              <a:rect l="l" t="t" r="r" b="b"/>
              <a:pathLst>
                <a:path w="14832965" h="921385">
                  <a:moveTo>
                    <a:pt x="14064573" y="921033"/>
                  </a:moveTo>
                  <a:lnTo>
                    <a:pt x="767965" y="921033"/>
                  </a:lnTo>
                  <a:lnTo>
                    <a:pt x="707949" y="919647"/>
                  </a:lnTo>
                  <a:lnTo>
                    <a:pt x="649196" y="915559"/>
                  </a:lnTo>
                  <a:lnTo>
                    <a:pt x="591877" y="908870"/>
                  </a:lnTo>
                  <a:lnTo>
                    <a:pt x="536164" y="899683"/>
                  </a:lnTo>
                  <a:lnTo>
                    <a:pt x="482225" y="888101"/>
                  </a:lnTo>
                  <a:lnTo>
                    <a:pt x="430233" y="874225"/>
                  </a:lnTo>
                  <a:lnTo>
                    <a:pt x="380358" y="858159"/>
                  </a:lnTo>
                  <a:lnTo>
                    <a:pt x="332771" y="840004"/>
                  </a:lnTo>
                  <a:lnTo>
                    <a:pt x="287642" y="819862"/>
                  </a:lnTo>
                  <a:lnTo>
                    <a:pt x="245142" y="797837"/>
                  </a:lnTo>
                  <a:lnTo>
                    <a:pt x="205442" y="774031"/>
                  </a:lnTo>
                  <a:lnTo>
                    <a:pt x="168713" y="748546"/>
                  </a:lnTo>
                  <a:lnTo>
                    <a:pt x="135125" y="721484"/>
                  </a:lnTo>
                  <a:lnTo>
                    <a:pt x="104849" y="692948"/>
                  </a:lnTo>
                  <a:lnTo>
                    <a:pt x="78056" y="663040"/>
                  </a:lnTo>
                  <a:lnTo>
                    <a:pt x="54917" y="631862"/>
                  </a:lnTo>
                  <a:lnTo>
                    <a:pt x="20282" y="566108"/>
                  </a:lnTo>
                  <a:lnTo>
                    <a:pt x="2310" y="496505"/>
                  </a:lnTo>
                  <a:lnTo>
                    <a:pt x="0" y="460516"/>
                  </a:lnTo>
                  <a:lnTo>
                    <a:pt x="2310" y="424527"/>
                  </a:lnTo>
                  <a:lnTo>
                    <a:pt x="20282" y="354924"/>
                  </a:lnTo>
                  <a:lnTo>
                    <a:pt x="54917" y="289170"/>
                  </a:lnTo>
                  <a:lnTo>
                    <a:pt x="78056" y="257993"/>
                  </a:lnTo>
                  <a:lnTo>
                    <a:pt x="104849" y="228085"/>
                  </a:lnTo>
                  <a:lnTo>
                    <a:pt x="135125" y="199548"/>
                  </a:lnTo>
                  <a:lnTo>
                    <a:pt x="168713" y="172486"/>
                  </a:lnTo>
                  <a:lnTo>
                    <a:pt x="205442" y="147001"/>
                  </a:lnTo>
                  <a:lnTo>
                    <a:pt x="245142" y="123195"/>
                  </a:lnTo>
                  <a:lnTo>
                    <a:pt x="287642" y="101170"/>
                  </a:lnTo>
                  <a:lnTo>
                    <a:pt x="332771" y="81029"/>
                  </a:lnTo>
                  <a:lnTo>
                    <a:pt x="380358" y="62874"/>
                  </a:lnTo>
                  <a:lnTo>
                    <a:pt x="430233" y="46807"/>
                  </a:lnTo>
                  <a:lnTo>
                    <a:pt x="482225" y="32931"/>
                  </a:lnTo>
                  <a:lnTo>
                    <a:pt x="536164" y="21349"/>
                  </a:lnTo>
                  <a:lnTo>
                    <a:pt x="591877" y="12162"/>
                  </a:lnTo>
                  <a:lnTo>
                    <a:pt x="649196" y="5473"/>
                  </a:lnTo>
                  <a:lnTo>
                    <a:pt x="707949" y="1385"/>
                  </a:lnTo>
                  <a:lnTo>
                    <a:pt x="767965" y="0"/>
                  </a:lnTo>
                  <a:lnTo>
                    <a:pt x="14064573" y="0"/>
                  </a:lnTo>
                  <a:lnTo>
                    <a:pt x="14124589" y="1385"/>
                  </a:lnTo>
                  <a:lnTo>
                    <a:pt x="14183342" y="5473"/>
                  </a:lnTo>
                  <a:lnTo>
                    <a:pt x="14240661" y="12162"/>
                  </a:lnTo>
                  <a:lnTo>
                    <a:pt x="14296375" y="21349"/>
                  </a:lnTo>
                  <a:lnTo>
                    <a:pt x="14350313" y="32931"/>
                  </a:lnTo>
                  <a:lnTo>
                    <a:pt x="14402305" y="46807"/>
                  </a:lnTo>
                  <a:lnTo>
                    <a:pt x="14452180" y="62874"/>
                  </a:lnTo>
                  <a:lnTo>
                    <a:pt x="14499768" y="81029"/>
                  </a:lnTo>
                  <a:lnTo>
                    <a:pt x="14544897" y="101170"/>
                  </a:lnTo>
                  <a:lnTo>
                    <a:pt x="14587396" y="123195"/>
                  </a:lnTo>
                  <a:lnTo>
                    <a:pt x="14627096" y="147001"/>
                  </a:lnTo>
                  <a:lnTo>
                    <a:pt x="14663825" y="172486"/>
                  </a:lnTo>
                  <a:lnTo>
                    <a:pt x="14697413" y="199548"/>
                  </a:lnTo>
                  <a:lnTo>
                    <a:pt x="14727689" y="228085"/>
                  </a:lnTo>
                  <a:lnTo>
                    <a:pt x="14754482" y="257993"/>
                  </a:lnTo>
                  <a:lnTo>
                    <a:pt x="14777621" y="289170"/>
                  </a:lnTo>
                  <a:lnTo>
                    <a:pt x="14812256" y="354924"/>
                  </a:lnTo>
                  <a:lnTo>
                    <a:pt x="14830228" y="424527"/>
                  </a:lnTo>
                  <a:lnTo>
                    <a:pt x="14832538" y="460516"/>
                  </a:lnTo>
                  <a:lnTo>
                    <a:pt x="14830228" y="496505"/>
                  </a:lnTo>
                  <a:lnTo>
                    <a:pt x="14812256" y="566108"/>
                  </a:lnTo>
                  <a:lnTo>
                    <a:pt x="14777621" y="631862"/>
                  </a:lnTo>
                  <a:lnTo>
                    <a:pt x="14754482" y="663040"/>
                  </a:lnTo>
                  <a:lnTo>
                    <a:pt x="14727689" y="692948"/>
                  </a:lnTo>
                  <a:lnTo>
                    <a:pt x="14697413" y="721484"/>
                  </a:lnTo>
                  <a:lnTo>
                    <a:pt x="14663825" y="748546"/>
                  </a:lnTo>
                  <a:lnTo>
                    <a:pt x="14627096" y="774031"/>
                  </a:lnTo>
                  <a:lnTo>
                    <a:pt x="14587396" y="797837"/>
                  </a:lnTo>
                  <a:lnTo>
                    <a:pt x="14544897" y="819862"/>
                  </a:lnTo>
                  <a:lnTo>
                    <a:pt x="14499768" y="840004"/>
                  </a:lnTo>
                  <a:lnTo>
                    <a:pt x="14452180" y="858159"/>
                  </a:lnTo>
                  <a:lnTo>
                    <a:pt x="14402305" y="874225"/>
                  </a:lnTo>
                  <a:lnTo>
                    <a:pt x="14350313" y="888101"/>
                  </a:lnTo>
                  <a:lnTo>
                    <a:pt x="14296375" y="899683"/>
                  </a:lnTo>
                  <a:lnTo>
                    <a:pt x="14240661" y="908870"/>
                  </a:lnTo>
                  <a:lnTo>
                    <a:pt x="14183342" y="915559"/>
                  </a:lnTo>
                  <a:lnTo>
                    <a:pt x="14124589" y="919647"/>
                  </a:lnTo>
                  <a:lnTo>
                    <a:pt x="14064573" y="921033"/>
                  </a:lnTo>
                  <a:close/>
                </a:path>
              </a:pathLst>
            </a:custGeom>
            <a:solidFill>
              <a:srgbClr val="41535C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59648" y="488060"/>
              <a:ext cx="1000124" cy="1323974"/>
            </a:xfrm>
            <a:prstGeom prst="rect">
              <a:avLst/>
            </a:prstGeom>
          </p:spPr>
        </p:pic>
        <p:pic>
          <p:nvPicPr>
            <p:cNvPr id="5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1" y="393192"/>
              <a:ext cx="7238999" cy="594359"/>
            </a:xfrm>
            <a:prstGeom prst="rect">
              <a:avLst/>
            </a:prstGeom>
          </p:spPr>
        </p:pic>
      </p:grpSp>
      <p:sp>
        <p:nvSpPr>
          <p:cNvPr id="7" name="TextBox 1"/>
          <p:cNvSpPr txBox="1"/>
          <p:nvPr/>
        </p:nvSpPr>
        <p:spPr>
          <a:xfrm>
            <a:off x="2000200" y="8072459"/>
            <a:ext cx="11906332" cy="1928826"/>
          </a:xfrm>
          <a:prstGeom prst="rect">
            <a:avLst/>
          </a:prstGeom>
        </p:spPr>
        <p:txBody>
          <a:bodyPr wrap="none" lIns="91439" tIns="45719" rIns="91439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/>
              <a:t>	</a:t>
            </a:r>
            <a:r>
              <a:rPr lang="ru-RU" sz="2400" b="1" dirty="0" smtClean="0"/>
              <a:t>В </a:t>
            </a:r>
            <a:r>
              <a:rPr lang="ru-RU" sz="2400" b="1" dirty="0" smtClean="0"/>
              <a:t>2024 году отмечается рост хирургической активности. </a:t>
            </a:r>
          </a:p>
          <a:p>
            <a:r>
              <a:rPr lang="ru-RU" sz="2400" b="1" dirty="0" smtClean="0"/>
              <a:t>Этому способствовало увеличение </a:t>
            </a:r>
            <a:r>
              <a:rPr lang="ru-RU" sz="2400" b="1" dirty="0" smtClean="0"/>
              <a:t>плановой </a:t>
            </a:r>
            <a:r>
              <a:rPr lang="ru-RU" sz="2400" b="1" dirty="0" smtClean="0"/>
              <a:t>госпитализации </a:t>
            </a:r>
            <a:endParaRPr lang="ru-RU" sz="2400" b="1" dirty="0" smtClean="0"/>
          </a:p>
          <a:p>
            <a:r>
              <a:rPr lang="ru-RU" sz="2400" b="1" dirty="0" smtClean="0"/>
              <a:t>хирургических пациентов </a:t>
            </a:r>
            <a:r>
              <a:rPr lang="ru-RU" sz="2400" b="1" dirty="0" smtClean="0"/>
              <a:t>на оперативное лечение.</a:t>
            </a:r>
            <a:endParaRPr lang="ru-RU" sz="2400" b="1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714580" y="1500162"/>
          <a:ext cx="1357322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4"/>
          <p:cNvGrpSpPr/>
          <p:nvPr/>
        </p:nvGrpSpPr>
        <p:grpSpPr>
          <a:xfrm>
            <a:off x="2" y="201398"/>
            <a:ext cx="17759772" cy="1610636"/>
            <a:chOff x="1" y="201398"/>
            <a:chExt cx="17759771" cy="1610636"/>
          </a:xfrm>
        </p:grpSpPr>
        <p:sp>
          <p:nvSpPr>
            <p:cNvPr id="3" name="object 5"/>
            <p:cNvSpPr/>
            <p:nvPr/>
          </p:nvSpPr>
          <p:spPr>
            <a:xfrm>
              <a:off x="1" y="201398"/>
              <a:ext cx="10515600" cy="921385"/>
            </a:xfrm>
            <a:custGeom>
              <a:avLst/>
              <a:gdLst/>
              <a:ahLst/>
              <a:cxnLst/>
              <a:rect l="l" t="t" r="r" b="b"/>
              <a:pathLst>
                <a:path w="14832965" h="921385">
                  <a:moveTo>
                    <a:pt x="14064573" y="921033"/>
                  </a:moveTo>
                  <a:lnTo>
                    <a:pt x="767965" y="921033"/>
                  </a:lnTo>
                  <a:lnTo>
                    <a:pt x="707949" y="919647"/>
                  </a:lnTo>
                  <a:lnTo>
                    <a:pt x="649196" y="915559"/>
                  </a:lnTo>
                  <a:lnTo>
                    <a:pt x="591877" y="908870"/>
                  </a:lnTo>
                  <a:lnTo>
                    <a:pt x="536164" y="899683"/>
                  </a:lnTo>
                  <a:lnTo>
                    <a:pt x="482225" y="888101"/>
                  </a:lnTo>
                  <a:lnTo>
                    <a:pt x="430233" y="874225"/>
                  </a:lnTo>
                  <a:lnTo>
                    <a:pt x="380358" y="858159"/>
                  </a:lnTo>
                  <a:lnTo>
                    <a:pt x="332771" y="840004"/>
                  </a:lnTo>
                  <a:lnTo>
                    <a:pt x="287642" y="819862"/>
                  </a:lnTo>
                  <a:lnTo>
                    <a:pt x="245142" y="797837"/>
                  </a:lnTo>
                  <a:lnTo>
                    <a:pt x="205442" y="774031"/>
                  </a:lnTo>
                  <a:lnTo>
                    <a:pt x="168713" y="748546"/>
                  </a:lnTo>
                  <a:lnTo>
                    <a:pt x="135125" y="721484"/>
                  </a:lnTo>
                  <a:lnTo>
                    <a:pt x="104849" y="692948"/>
                  </a:lnTo>
                  <a:lnTo>
                    <a:pt x="78056" y="663040"/>
                  </a:lnTo>
                  <a:lnTo>
                    <a:pt x="54917" y="631862"/>
                  </a:lnTo>
                  <a:lnTo>
                    <a:pt x="20282" y="566108"/>
                  </a:lnTo>
                  <a:lnTo>
                    <a:pt x="2310" y="496505"/>
                  </a:lnTo>
                  <a:lnTo>
                    <a:pt x="0" y="460516"/>
                  </a:lnTo>
                  <a:lnTo>
                    <a:pt x="2310" y="424527"/>
                  </a:lnTo>
                  <a:lnTo>
                    <a:pt x="20282" y="354924"/>
                  </a:lnTo>
                  <a:lnTo>
                    <a:pt x="54917" y="289170"/>
                  </a:lnTo>
                  <a:lnTo>
                    <a:pt x="78056" y="257993"/>
                  </a:lnTo>
                  <a:lnTo>
                    <a:pt x="104849" y="228085"/>
                  </a:lnTo>
                  <a:lnTo>
                    <a:pt x="135125" y="199548"/>
                  </a:lnTo>
                  <a:lnTo>
                    <a:pt x="168713" y="172486"/>
                  </a:lnTo>
                  <a:lnTo>
                    <a:pt x="205442" y="147001"/>
                  </a:lnTo>
                  <a:lnTo>
                    <a:pt x="245142" y="123195"/>
                  </a:lnTo>
                  <a:lnTo>
                    <a:pt x="287642" y="101170"/>
                  </a:lnTo>
                  <a:lnTo>
                    <a:pt x="332771" y="81029"/>
                  </a:lnTo>
                  <a:lnTo>
                    <a:pt x="380358" y="62874"/>
                  </a:lnTo>
                  <a:lnTo>
                    <a:pt x="430233" y="46807"/>
                  </a:lnTo>
                  <a:lnTo>
                    <a:pt x="482225" y="32931"/>
                  </a:lnTo>
                  <a:lnTo>
                    <a:pt x="536164" y="21349"/>
                  </a:lnTo>
                  <a:lnTo>
                    <a:pt x="591877" y="12162"/>
                  </a:lnTo>
                  <a:lnTo>
                    <a:pt x="649196" y="5473"/>
                  </a:lnTo>
                  <a:lnTo>
                    <a:pt x="707949" y="1385"/>
                  </a:lnTo>
                  <a:lnTo>
                    <a:pt x="767965" y="0"/>
                  </a:lnTo>
                  <a:lnTo>
                    <a:pt x="14064573" y="0"/>
                  </a:lnTo>
                  <a:lnTo>
                    <a:pt x="14124589" y="1385"/>
                  </a:lnTo>
                  <a:lnTo>
                    <a:pt x="14183342" y="5473"/>
                  </a:lnTo>
                  <a:lnTo>
                    <a:pt x="14240661" y="12162"/>
                  </a:lnTo>
                  <a:lnTo>
                    <a:pt x="14296375" y="21349"/>
                  </a:lnTo>
                  <a:lnTo>
                    <a:pt x="14350313" y="32931"/>
                  </a:lnTo>
                  <a:lnTo>
                    <a:pt x="14402305" y="46807"/>
                  </a:lnTo>
                  <a:lnTo>
                    <a:pt x="14452180" y="62874"/>
                  </a:lnTo>
                  <a:lnTo>
                    <a:pt x="14499768" y="81029"/>
                  </a:lnTo>
                  <a:lnTo>
                    <a:pt x="14544897" y="101170"/>
                  </a:lnTo>
                  <a:lnTo>
                    <a:pt x="14587396" y="123195"/>
                  </a:lnTo>
                  <a:lnTo>
                    <a:pt x="14627096" y="147001"/>
                  </a:lnTo>
                  <a:lnTo>
                    <a:pt x="14663825" y="172486"/>
                  </a:lnTo>
                  <a:lnTo>
                    <a:pt x="14697413" y="199548"/>
                  </a:lnTo>
                  <a:lnTo>
                    <a:pt x="14727689" y="228085"/>
                  </a:lnTo>
                  <a:lnTo>
                    <a:pt x="14754482" y="257993"/>
                  </a:lnTo>
                  <a:lnTo>
                    <a:pt x="14777621" y="289170"/>
                  </a:lnTo>
                  <a:lnTo>
                    <a:pt x="14812256" y="354924"/>
                  </a:lnTo>
                  <a:lnTo>
                    <a:pt x="14830228" y="424527"/>
                  </a:lnTo>
                  <a:lnTo>
                    <a:pt x="14832538" y="460516"/>
                  </a:lnTo>
                  <a:lnTo>
                    <a:pt x="14830228" y="496505"/>
                  </a:lnTo>
                  <a:lnTo>
                    <a:pt x="14812256" y="566108"/>
                  </a:lnTo>
                  <a:lnTo>
                    <a:pt x="14777621" y="631862"/>
                  </a:lnTo>
                  <a:lnTo>
                    <a:pt x="14754482" y="663040"/>
                  </a:lnTo>
                  <a:lnTo>
                    <a:pt x="14727689" y="692948"/>
                  </a:lnTo>
                  <a:lnTo>
                    <a:pt x="14697413" y="721484"/>
                  </a:lnTo>
                  <a:lnTo>
                    <a:pt x="14663825" y="748546"/>
                  </a:lnTo>
                  <a:lnTo>
                    <a:pt x="14627096" y="774031"/>
                  </a:lnTo>
                  <a:lnTo>
                    <a:pt x="14587396" y="797837"/>
                  </a:lnTo>
                  <a:lnTo>
                    <a:pt x="14544897" y="819862"/>
                  </a:lnTo>
                  <a:lnTo>
                    <a:pt x="14499768" y="840004"/>
                  </a:lnTo>
                  <a:lnTo>
                    <a:pt x="14452180" y="858159"/>
                  </a:lnTo>
                  <a:lnTo>
                    <a:pt x="14402305" y="874225"/>
                  </a:lnTo>
                  <a:lnTo>
                    <a:pt x="14350313" y="888101"/>
                  </a:lnTo>
                  <a:lnTo>
                    <a:pt x="14296375" y="899683"/>
                  </a:lnTo>
                  <a:lnTo>
                    <a:pt x="14240661" y="908870"/>
                  </a:lnTo>
                  <a:lnTo>
                    <a:pt x="14183342" y="915559"/>
                  </a:lnTo>
                  <a:lnTo>
                    <a:pt x="14124589" y="919647"/>
                  </a:lnTo>
                  <a:lnTo>
                    <a:pt x="14064573" y="921033"/>
                  </a:lnTo>
                  <a:close/>
                </a:path>
              </a:pathLst>
            </a:custGeom>
            <a:solidFill>
              <a:srgbClr val="41535C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59648" y="488060"/>
              <a:ext cx="1000124" cy="1323974"/>
            </a:xfrm>
            <a:prstGeom prst="rect">
              <a:avLst/>
            </a:prstGeom>
          </p:spPr>
        </p:pic>
        <p:pic>
          <p:nvPicPr>
            <p:cNvPr id="5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1" y="393192"/>
              <a:ext cx="7238999" cy="594359"/>
            </a:xfrm>
            <a:prstGeom prst="rect">
              <a:avLst/>
            </a:prstGeom>
          </p:spPr>
        </p:pic>
      </p:grpSp>
      <p:sp>
        <p:nvSpPr>
          <p:cNvPr id="7" name="TextBox 1"/>
          <p:cNvSpPr txBox="1"/>
          <p:nvPr/>
        </p:nvSpPr>
        <p:spPr>
          <a:xfrm>
            <a:off x="1928763" y="6858012"/>
            <a:ext cx="12930278" cy="3143271"/>
          </a:xfrm>
          <a:prstGeom prst="rect">
            <a:avLst/>
          </a:prstGeom>
        </p:spPr>
        <p:txBody>
          <a:bodyPr wrap="none" lIns="91439" tIns="45719" rIns="91439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В </a:t>
            </a:r>
            <a:r>
              <a:rPr lang="ru-RU" sz="2400" b="1" dirty="0" smtClean="0"/>
              <a:t>2024 году умерло 18 пациентов (2023 год-24)</a:t>
            </a:r>
          </a:p>
          <a:p>
            <a:r>
              <a:rPr lang="ru-RU" sz="2400" b="1" dirty="0" smtClean="0"/>
              <a:t>Младенческая </a:t>
            </a:r>
            <a:r>
              <a:rPr lang="ru-RU" sz="2400" b="1" dirty="0" smtClean="0"/>
              <a:t>летальность - 7 (2023год-15)</a:t>
            </a:r>
          </a:p>
          <a:p>
            <a:r>
              <a:rPr lang="ru-RU" sz="2400" b="1" dirty="0" smtClean="0"/>
              <a:t>Из 7 пациентов:</a:t>
            </a:r>
          </a:p>
          <a:p>
            <a:r>
              <a:rPr lang="ru-RU" sz="2400" b="1" dirty="0" smtClean="0"/>
              <a:t>4 пациента с врожденными пороками развития, </a:t>
            </a:r>
          </a:p>
          <a:p>
            <a:r>
              <a:rPr lang="ru-RU" sz="2400" b="1" dirty="0" smtClean="0"/>
              <a:t>3 пациента с сепсисом и его осложнениями.</a:t>
            </a:r>
          </a:p>
          <a:p>
            <a:r>
              <a:rPr lang="ru-RU" sz="2400" b="1" dirty="0" smtClean="0"/>
              <a:t>Пациенты госпитализированы в крайне тяжелом состоянии, на аппаратном дыхании</a:t>
            </a:r>
          </a:p>
          <a:p>
            <a:r>
              <a:rPr lang="ru-RU" sz="2400" b="1" dirty="0" smtClean="0"/>
              <a:t> на фоне глубокой недоношенности. </a:t>
            </a:r>
            <a:endParaRPr lang="ru-RU" sz="2400" b="1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14448" y="2714608"/>
          <a:ext cx="1350178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bject 5"/>
          <p:cNvSpPr/>
          <p:nvPr/>
        </p:nvSpPr>
        <p:spPr>
          <a:xfrm>
            <a:off x="3786151" y="1500163"/>
            <a:ext cx="9501254" cy="642942"/>
          </a:xfrm>
          <a:custGeom>
            <a:avLst/>
            <a:gdLst/>
            <a:ahLst/>
            <a:cxnLst/>
            <a:rect l="l" t="t" r="r" b="b"/>
            <a:pathLst>
              <a:path w="14832965" h="921385">
                <a:moveTo>
                  <a:pt x="14064573" y="921033"/>
                </a:moveTo>
                <a:lnTo>
                  <a:pt x="767965" y="921033"/>
                </a:lnTo>
                <a:lnTo>
                  <a:pt x="707949" y="919647"/>
                </a:lnTo>
                <a:lnTo>
                  <a:pt x="649196" y="915559"/>
                </a:lnTo>
                <a:lnTo>
                  <a:pt x="591877" y="908870"/>
                </a:lnTo>
                <a:lnTo>
                  <a:pt x="536164" y="899683"/>
                </a:lnTo>
                <a:lnTo>
                  <a:pt x="482225" y="888101"/>
                </a:lnTo>
                <a:lnTo>
                  <a:pt x="430233" y="874225"/>
                </a:lnTo>
                <a:lnTo>
                  <a:pt x="380358" y="858159"/>
                </a:lnTo>
                <a:lnTo>
                  <a:pt x="332771" y="840004"/>
                </a:lnTo>
                <a:lnTo>
                  <a:pt x="287642" y="819862"/>
                </a:lnTo>
                <a:lnTo>
                  <a:pt x="245142" y="797837"/>
                </a:lnTo>
                <a:lnTo>
                  <a:pt x="205442" y="774031"/>
                </a:lnTo>
                <a:lnTo>
                  <a:pt x="168713" y="748546"/>
                </a:lnTo>
                <a:lnTo>
                  <a:pt x="135125" y="721484"/>
                </a:lnTo>
                <a:lnTo>
                  <a:pt x="104849" y="692948"/>
                </a:lnTo>
                <a:lnTo>
                  <a:pt x="78056" y="663040"/>
                </a:lnTo>
                <a:lnTo>
                  <a:pt x="54917" y="631862"/>
                </a:lnTo>
                <a:lnTo>
                  <a:pt x="20282" y="566108"/>
                </a:lnTo>
                <a:lnTo>
                  <a:pt x="2310" y="496505"/>
                </a:lnTo>
                <a:lnTo>
                  <a:pt x="0" y="460516"/>
                </a:lnTo>
                <a:lnTo>
                  <a:pt x="2310" y="424527"/>
                </a:lnTo>
                <a:lnTo>
                  <a:pt x="20282" y="354924"/>
                </a:lnTo>
                <a:lnTo>
                  <a:pt x="54917" y="289170"/>
                </a:lnTo>
                <a:lnTo>
                  <a:pt x="78056" y="257993"/>
                </a:lnTo>
                <a:lnTo>
                  <a:pt x="104849" y="228085"/>
                </a:lnTo>
                <a:lnTo>
                  <a:pt x="135125" y="199548"/>
                </a:lnTo>
                <a:lnTo>
                  <a:pt x="168713" y="172486"/>
                </a:lnTo>
                <a:lnTo>
                  <a:pt x="205442" y="147001"/>
                </a:lnTo>
                <a:lnTo>
                  <a:pt x="245142" y="123195"/>
                </a:lnTo>
                <a:lnTo>
                  <a:pt x="287642" y="101170"/>
                </a:lnTo>
                <a:lnTo>
                  <a:pt x="332771" y="81029"/>
                </a:lnTo>
                <a:lnTo>
                  <a:pt x="380358" y="62874"/>
                </a:lnTo>
                <a:lnTo>
                  <a:pt x="430233" y="46807"/>
                </a:lnTo>
                <a:lnTo>
                  <a:pt x="482225" y="32931"/>
                </a:lnTo>
                <a:lnTo>
                  <a:pt x="536164" y="21349"/>
                </a:lnTo>
                <a:lnTo>
                  <a:pt x="591877" y="12162"/>
                </a:lnTo>
                <a:lnTo>
                  <a:pt x="649196" y="5473"/>
                </a:lnTo>
                <a:lnTo>
                  <a:pt x="707949" y="1385"/>
                </a:lnTo>
                <a:lnTo>
                  <a:pt x="767965" y="0"/>
                </a:lnTo>
                <a:lnTo>
                  <a:pt x="14064573" y="0"/>
                </a:lnTo>
                <a:lnTo>
                  <a:pt x="14124589" y="1385"/>
                </a:lnTo>
                <a:lnTo>
                  <a:pt x="14183342" y="5473"/>
                </a:lnTo>
                <a:lnTo>
                  <a:pt x="14240661" y="12162"/>
                </a:lnTo>
                <a:lnTo>
                  <a:pt x="14296375" y="21349"/>
                </a:lnTo>
                <a:lnTo>
                  <a:pt x="14350313" y="32931"/>
                </a:lnTo>
                <a:lnTo>
                  <a:pt x="14402305" y="46807"/>
                </a:lnTo>
                <a:lnTo>
                  <a:pt x="14452180" y="62874"/>
                </a:lnTo>
                <a:lnTo>
                  <a:pt x="14499768" y="81029"/>
                </a:lnTo>
                <a:lnTo>
                  <a:pt x="14544897" y="101170"/>
                </a:lnTo>
                <a:lnTo>
                  <a:pt x="14587396" y="123195"/>
                </a:lnTo>
                <a:lnTo>
                  <a:pt x="14627096" y="147001"/>
                </a:lnTo>
                <a:lnTo>
                  <a:pt x="14663825" y="172486"/>
                </a:lnTo>
                <a:lnTo>
                  <a:pt x="14697413" y="199548"/>
                </a:lnTo>
                <a:lnTo>
                  <a:pt x="14727689" y="228085"/>
                </a:lnTo>
                <a:lnTo>
                  <a:pt x="14754482" y="257993"/>
                </a:lnTo>
                <a:lnTo>
                  <a:pt x="14777621" y="289170"/>
                </a:lnTo>
                <a:lnTo>
                  <a:pt x="14812256" y="354924"/>
                </a:lnTo>
                <a:lnTo>
                  <a:pt x="14830228" y="424527"/>
                </a:lnTo>
                <a:lnTo>
                  <a:pt x="14832538" y="460516"/>
                </a:lnTo>
                <a:lnTo>
                  <a:pt x="14830228" y="496505"/>
                </a:lnTo>
                <a:lnTo>
                  <a:pt x="14812256" y="566108"/>
                </a:lnTo>
                <a:lnTo>
                  <a:pt x="14777621" y="631862"/>
                </a:lnTo>
                <a:lnTo>
                  <a:pt x="14754482" y="663040"/>
                </a:lnTo>
                <a:lnTo>
                  <a:pt x="14727689" y="692948"/>
                </a:lnTo>
                <a:lnTo>
                  <a:pt x="14697413" y="721484"/>
                </a:lnTo>
                <a:lnTo>
                  <a:pt x="14663825" y="748546"/>
                </a:lnTo>
                <a:lnTo>
                  <a:pt x="14627096" y="774031"/>
                </a:lnTo>
                <a:lnTo>
                  <a:pt x="14587396" y="797837"/>
                </a:lnTo>
                <a:lnTo>
                  <a:pt x="14544897" y="819862"/>
                </a:lnTo>
                <a:lnTo>
                  <a:pt x="14499768" y="840004"/>
                </a:lnTo>
                <a:lnTo>
                  <a:pt x="14452180" y="858159"/>
                </a:lnTo>
                <a:lnTo>
                  <a:pt x="14402305" y="874225"/>
                </a:lnTo>
                <a:lnTo>
                  <a:pt x="14350313" y="888101"/>
                </a:lnTo>
                <a:lnTo>
                  <a:pt x="14296375" y="899683"/>
                </a:lnTo>
                <a:lnTo>
                  <a:pt x="14240661" y="908870"/>
                </a:lnTo>
                <a:lnTo>
                  <a:pt x="14183342" y="915559"/>
                </a:lnTo>
                <a:lnTo>
                  <a:pt x="14124589" y="919647"/>
                </a:lnTo>
                <a:lnTo>
                  <a:pt x="14064573" y="921033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Летальность</a:t>
            </a:r>
            <a:r>
              <a:rPr lang="ru-RU" dirty="0" smtClean="0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464184" y="2426597"/>
            <a:ext cx="5367656" cy="4027170"/>
            <a:chOff x="6464184" y="2426597"/>
            <a:chExt cx="5367655" cy="4027170"/>
          </a:xfrm>
        </p:grpSpPr>
        <p:sp>
          <p:nvSpPr>
            <p:cNvPr id="4" name="object 4"/>
            <p:cNvSpPr/>
            <p:nvPr/>
          </p:nvSpPr>
          <p:spPr>
            <a:xfrm>
              <a:off x="6464173" y="2426601"/>
              <a:ext cx="5367655" cy="4027170"/>
            </a:xfrm>
            <a:custGeom>
              <a:avLst/>
              <a:gdLst/>
              <a:ahLst/>
              <a:cxnLst/>
              <a:rect l="l" t="t" r="r" b="b"/>
              <a:pathLst>
                <a:path w="5367655" h="4027170">
                  <a:moveTo>
                    <a:pt x="536743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4015740"/>
                  </a:lnTo>
                  <a:lnTo>
                    <a:pt x="0" y="4027170"/>
                  </a:lnTo>
                  <a:lnTo>
                    <a:pt x="5367439" y="4027170"/>
                  </a:lnTo>
                  <a:lnTo>
                    <a:pt x="5367439" y="4016146"/>
                  </a:lnTo>
                  <a:lnTo>
                    <a:pt x="5367439" y="4015740"/>
                  </a:lnTo>
                  <a:lnTo>
                    <a:pt x="5367439" y="11506"/>
                  </a:lnTo>
                  <a:lnTo>
                    <a:pt x="5355958" y="11506"/>
                  </a:lnTo>
                  <a:lnTo>
                    <a:pt x="5355958" y="4015740"/>
                  </a:lnTo>
                  <a:lnTo>
                    <a:pt x="11493" y="4015740"/>
                  </a:lnTo>
                  <a:lnTo>
                    <a:pt x="11493" y="11430"/>
                  </a:lnTo>
                  <a:lnTo>
                    <a:pt x="5367439" y="11430"/>
                  </a:lnTo>
                  <a:lnTo>
                    <a:pt x="5367439" y="0"/>
                  </a:lnTo>
                  <a:close/>
                </a:path>
              </a:pathLst>
            </a:custGeom>
            <a:solidFill>
              <a:srgbClr val="415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4139" y="2516570"/>
              <a:ext cx="5187525" cy="384769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2148662" y="2448818"/>
            <a:ext cx="5308600" cy="3982721"/>
            <a:chOff x="12148662" y="2448817"/>
            <a:chExt cx="5308600" cy="3982720"/>
          </a:xfrm>
        </p:grpSpPr>
        <p:sp>
          <p:nvSpPr>
            <p:cNvPr id="7" name="object 7"/>
            <p:cNvSpPr/>
            <p:nvPr/>
          </p:nvSpPr>
          <p:spPr>
            <a:xfrm>
              <a:off x="12148655" y="2448826"/>
              <a:ext cx="5308600" cy="3982720"/>
            </a:xfrm>
            <a:custGeom>
              <a:avLst/>
              <a:gdLst/>
              <a:ahLst/>
              <a:cxnLst/>
              <a:rect l="l" t="t" r="r" b="b"/>
              <a:pathLst>
                <a:path w="5308600" h="3982720">
                  <a:moveTo>
                    <a:pt x="5308320" y="0"/>
                  </a:moveTo>
                  <a:lnTo>
                    <a:pt x="5296954" y="0"/>
                  </a:lnTo>
                  <a:lnTo>
                    <a:pt x="5296954" y="11430"/>
                  </a:lnTo>
                  <a:lnTo>
                    <a:pt x="5296954" y="3971290"/>
                  </a:lnTo>
                  <a:lnTo>
                    <a:pt x="11353" y="3971290"/>
                  </a:lnTo>
                  <a:lnTo>
                    <a:pt x="11353" y="11430"/>
                  </a:lnTo>
                  <a:lnTo>
                    <a:pt x="5296954" y="11430"/>
                  </a:lnTo>
                  <a:lnTo>
                    <a:pt x="5296954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3971290"/>
                  </a:lnTo>
                  <a:lnTo>
                    <a:pt x="0" y="3982720"/>
                  </a:lnTo>
                  <a:lnTo>
                    <a:pt x="5308320" y="3982720"/>
                  </a:lnTo>
                  <a:lnTo>
                    <a:pt x="5308320" y="3971861"/>
                  </a:lnTo>
                  <a:lnTo>
                    <a:pt x="5308320" y="3971290"/>
                  </a:lnTo>
                  <a:lnTo>
                    <a:pt x="5308320" y="11430"/>
                  </a:lnTo>
                  <a:lnTo>
                    <a:pt x="5308320" y="0"/>
                  </a:lnTo>
                  <a:close/>
                </a:path>
              </a:pathLst>
            </a:custGeom>
            <a:solidFill>
              <a:srgbClr val="415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7626" y="2537757"/>
              <a:ext cx="5130385" cy="3805313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899638" y="575567"/>
            <a:ext cx="15602476" cy="1306830"/>
          </a:xfrm>
          <a:custGeom>
            <a:avLst/>
            <a:gdLst/>
            <a:ahLst/>
            <a:cxnLst/>
            <a:rect l="l" t="t" r="r" b="b"/>
            <a:pathLst>
              <a:path w="16487775" h="1306830">
                <a:moveTo>
                  <a:pt x="15900704" y="1306323"/>
                </a:moveTo>
                <a:lnTo>
                  <a:pt x="588014" y="1306323"/>
                </a:lnTo>
                <a:lnTo>
                  <a:pt x="542061" y="1304358"/>
                </a:lnTo>
                <a:lnTo>
                  <a:pt x="497075" y="1298560"/>
                </a:lnTo>
                <a:lnTo>
                  <a:pt x="453187" y="1289073"/>
                </a:lnTo>
                <a:lnTo>
                  <a:pt x="410529" y="1276043"/>
                </a:lnTo>
                <a:lnTo>
                  <a:pt x="369229" y="1259616"/>
                </a:lnTo>
                <a:lnTo>
                  <a:pt x="329420" y="1239935"/>
                </a:lnTo>
                <a:lnTo>
                  <a:pt x="291232" y="1217148"/>
                </a:lnTo>
                <a:lnTo>
                  <a:pt x="254795" y="1191398"/>
                </a:lnTo>
                <a:lnTo>
                  <a:pt x="220241" y="1162831"/>
                </a:lnTo>
                <a:lnTo>
                  <a:pt x="187700" y="1131593"/>
                </a:lnTo>
                <a:lnTo>
                  <a:pt x="157302" y="1097827"/>
                </a:lnTo>
                <a:lnTo>
                  <a:pt x="129180" y="1061681"/>
                </a:lnTo>
                <a:lnTo>
                  <a:pt x="103462" y="1023298"/>
                </a:lnTo>
                <a:lnTo>
                  <a:pt x="80281" y="982825"/>
                </a:lnTo>
                <a:lnTo>
                  <a:pt x="59766" y="940406"/>
                </a:lnTo>
                <a:lnTo>
                  <a:pt x="42049" y="896186"/>
                </a:lnTo>
                <a:lnTo>
                  <a:pt x="27260" y="850311"/>
                </a:lnTo>
                <a:lnTo>
                  <a:pt x="15529" y="802926"/>
                </a:lnTo>
                <a:lnTo>
                  <a:pt x="6989" y="754175"/>
                </a:lnTo>
                <a:lnTo>
                  <a:pt x="1769" y="704206"/>
                </a:lnTo>
                <a:lnTo>
                  <a:pt x="0" y="653161"/>
                </a:lnTo>
                <a:lnTo>
                  <a:pt x="1769" y="602117"/>
                </a:lnTo>
                <a:lnTo>
                  <a:pt x="6989" y="552148"/>
                </a:lnTo>
                <a:lnTo>
                  <a:pt x="15529" y="503397"/>
                </a:lnTo>
                <a:lnTo>
                  <a:pt x="27260" y="456012"/>
                </a:lnTo>
                <a:lnTo>
                  <a:pt x="42049" y="410137"/>
                </a:lnTo>
                <a:lnTo>
                  <a:pt x="59766" y="365917"/>
                </a:lnTo>
                <a:lnTo>
                  <a:pt x="80281" y="323498"/>
                </a:lnTo>
                <a:lnTo>
                  <a:pt x="103462" y="283025"/>
                </a:lnTo>
                <a:lnTo>
                  <a:pt x="129180" y="244642"/>
                </a:lnTo>
                <a:lnTo>
                  <a:pt x="157302" y="208496"/>
                </a:lnTo>
                <a:lnTo>
                  <a:pt x="187700" y="174730"/>
                </a:lnTo>
                <a:lnTo>
                  <a:pt x="220241" y="143492"/>
                </a:lnTo>
                <a:lnTo>
                  <a:pt x="254795" y="114925"/>
                </a:lnTo>
                <a:lnTo>
                  <a:pt x="291232" y="89175"/>
                </a:lnTo>
                <a:lnTo>
                  <a:pt x="329420" y="66388"/>
                </a:lnTo>
                <a:lnTo>
                  <a:pt x="369229" y="46707"/>
                </a:lnTo>
                <a:lnTo>
                  <a:pt x="410529" y="30280"/>
                </a:lnTo>
                <a:lnTo>
                  <a:pt x="453187" y="17250"/>
                </a:lnTo>
                <a:lnTo>
                  <a:pt x="497075" y="7763"/>
                </a:lnTo>
                <a:lnTo>
                  <a:pt x="542061" y="1965"/>
                </a:lnTo>
                <a:lnTo>
                  <a:pt x="588014" y="0"/>
                </a:lnTo>
                <a:lnTo>
                  <a:pt x="15900704" y="0"/>
                </a:lnTo>
                <a:lnTo>
                  <a:pt x="15946657" y="1965"/>
                </a:lnTo>
                <a:lnTo>
                  <a:pt x="15991643" y="7763"/>
                </a:lnTo>
                <a:lnTo>
                  <a:pt x="16035531" y="17250"/>
                </a:lnTo>
                <a:lnTo>
                  <a:pt x="16078189" y="30280"/>
                </a:lnTo>
                <a:lnTo>
                  <a:pt x="16119489" y="46707"/>
                </a:lnTo>
                <a:lnTo>
                  <a:pt x="16159298" y="66388"/>
                </a:lnTo>
                <a:lnTo>
                  <a:pt x="16197487" y="89175"/>
                </a:lnTo>
                <a:lnTo>
                  <a:pt x="16233923" y="114925"/>
                </a:lnTo>
                <a:lnTo>
                  <a:pt x="16268478" y="143492"/>
                </a:lnTo>
                <a:lnTo>
                  <a:pt x="16301019" y="174730"/>
                </a:lnTo>
                <a:lnTo>
                  <a:pt x="16331416" y="208496"/>
                </a:lnTo>
                <a:lnTo>
                  <a:pt x="16359539" y="244642"/>
                </a:lnTo>
                <a:lnTo>
                  <a:pt x="16385257" y="283025"/>
                </a:lnTo>
                <a:lnTo>
                  <a:pt x="16408438" y="323498"/>
                </a:lnTo>
                <a:lnTo>
                  <a:pt x="16428953" y="365917"/>
                </a:lnTo>
                <a:lnTo>
                  <a:pt x="16446670" y="410137"/>
                </a:lnTo>
                <a:lnTo>
                  <a:pt x="16461459" y="456012"/>
                </a:lnTo>
                <a:lnTo>
                  <a:pt x="16473190" y="503397"/>
                </a:lnTo>
                <a:lnTo>
                  <a:pt x="16481730" y="552148"/>
                </a:lnTo>
                <a:lnTo>
                  <a:pt x="16486950" y="602117"/>
                </a:lnTo>
                <a:lnTo>
                  <a:pt x="16487237" y="610377"/>
                </a:lnTo>
                <a:lnTo>
                  <a:pt x="16487237" y="695946"/>
                </a:lnTo>
                <a:lnTo>
                  <a:pt x="16481730" y="754175"/>
                </a:lnTo>
                <a:lnTo>
                  <a:pt x="16473190" y="802926"/>
                </a:lnTo>
                <a:lnTo>
                  <a:pt x="16461459" y="850311"/>
                </a:lnTo>
                <a:lnTo>
                  <a:pt x="16446670" y="896186"/>
                </a:lnTo>
                <a:lnTo>
                  <a:pt x="16428953" y="940406"/>
                </a:lnTo>
                <a:lnTo>
                  <a:pt x="16408438" y="982825"/>
                </a:lnTo>
                <a:lnTo>
                  <a:pt x="16385257" y="1023298"/>
                </a:lnTo>
                <a:lnTo>
                  <a:pt x="16359539" y="1061681"/>
                </a:lnTo>
                <a:lnTo>
                  <a:pt x="16331416" y="1097827"/>
                </a:lnTo>
                <a:lnTo>
                  <a:pt x="16301019" y="1131593"/>
                </a:lnTo>
                <a:lnTo>
                  <a:pt x="16268478" y="1162831"/>
                </a:lnTo>
                <a:lnTo>
                  <a:pt x="16233923" y="1191398"/>
                </a:lnTo>
                <a:lnTo>
                  <a:pt x="16197487" y="1217148"/>
                </a:lnTo>
                <a:lnTo>
                  <a:pt x="16159298" y="1239935"/>
                </a:lnTo>
                <a:lnTo>
                  <a:pt x="16119489" y="1259616"/>
                </a:lnTo>
                <a:lnTo>
                  <a:pt x="16078189" y="1276043"/>
                </a:lnTo>
                <a:lnTo>
                  <a:pt x="16035531" y="1289073"/>
                </a:lnTo>
                <a:lnTo>
                  <a:pt x="15991643" y="1298560"/>
                </a:lnTo>
                <a:lnTo>
                  <a:pt x="15946657" y="1304358"/>
                </a:lnTo>
                <a:lnTo>
                  <a:pt x="15900704" y="1306323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28762" y="589535"/>
            <a:ext cx="13144592" cy="1869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8611">
              <a:lnSpc>
                <a:spcPct val="115500"/>
              </a:lnSpc>
              <a:spcBef>
                <a:spcPts val="100"/>
              </a:spcBef>
            </a:pPr>
            <a:r>
              <a:rPr lang="ru-RU" sz="3600" b="1" dirty="0">
                <a:solidFill>
                  <a:schemeClr val="bg1"/>
                </a:solidFill>
              </a:rPr>
              <a:t>Центр является клинической базой для ведущих медицинских учебных заведений</a:t>
            </a:r>
            <a:r>
              <a:rPr lang="ru-RU" sz="3600" dirty="0"/>
              <a:t/>
            </a:r>
            <a:br>
              <a:rPr lang="ru-RU" sz="3600" dirty="0"/>
            </a:b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0579" y="7240018"/>
            <a:ext cx="16485870" cy="1617107"/>
          </a:xfrm>
          <a:prstGeom prst="rect">
            <a:avLst/>
          </a:prstGeom>
          <a:solidFill>
            <a:srgbClr val="41535C">
              <a:alpha val="89999"/>
            </a:srgbClr>
          </a:solidFill>
        </p:spPr>
        <p:txBody>
          <a:bodyPr vert="horz" wrap="square" lIns="0" tIns="199388" rIns="0" bIns="0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300" b="1" dirty="0">
                <a:solidFill>
                  <a:schemeClr val="bg1"/>
                </a:solidFill>
                <a:latin typeface="+mn-lt"/>
              </a:rPr>
              <a:t>  Казахский национальный медицинский университет </a:t>
            </a:r>
            <a:r>
              <a:rPr lang="ru-RU" sz="2300" b="1" dirty="0" smtClean="0">
                <a:solidFill>
                  <a:schemeClr val="bg1"/>
                </a:solidFill>
                <a:latin typeface="+mn-lt"/>
              </a:rPr>
              <a:t>имени </a:t>
            </a:r>
            <a:r>
              <a:rPr lang="ru-RU" sz="2300" b="1" dirty="0" err="1" smtClean="0">
                <a:solidFill>
                  <a:schemeClr val="bg1"/>
                </a:solidFill>
                <a:latin typeface="+mn-lt"/>
              </a:rPr>
              <a:t>С.Д.Асфендиярова</a:t>
            </a:r>
            <a:r>
              <a:rPr lang="ru-RU" sz="23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300" b="1" dirty="0">
              <a:solidFill>
                <a:schemeClr val="bg1"/>
              </a:solidFill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300" b="1" dirty="0">
                <a:solidFill>
                  <a:schemeClr val="bg1"/>
                </a:solidFill>
                <a:latin typeface="+mn-lt"/>
              </a:rPr>
              <a:t>  Казахстанско-Российский медицинский университет </a:t>
            </a:r>
          </a:p>
          <a:p>
            <a:pPr lvl="0">
              <a:buFont typeface="Wingdings" pitchFamily="2" charset="2"/>
              <a:buChar char="Ø"/>
            </a:pPr>
            <a:r>
              <a:rPr lang="ru-RU" sz="2300" b="1" dirty="0">
                <a:solidFill>
                  <a:schemeClr val="bg1"/>
                </a:solidFill>
                <a:latin typeface="+mn-lt"/>
              </a:rPr>
              <a:t>  Республиканский медицинский колледж </a:t>
            </a:r>
          </a:p>
          <a:p>
            <a:pPr lvl="0"/>
            <a:endParaRPr lang="ru-RU" sz="23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148662" y="2404371"/>
            <a:ext cx="5308600" cy="3982721"/>
            <a:chOff x="12148662" y="2404371"/>
            <a:chExt cx="5308600" cy="3982720"/>
          </a:xfrm>
        </p:grpSpPr>
        <p:sp>
          <p:nvSpPr>
            <p:cNvPr id="13" name="object 13"/>
            <p:cNvSpPr/>
            <p:nvPr/>
          </p:nvSpPr>
          <p:spPr>
            <a:xfrm>
              <a:off x="12148655" y="2404376"/>
              <a:ext cx="5308600" cy="3982720"/>
            </a:xfrm>
            <a:custGeom>
              <a:avLst/>
              <a:gdLst/>
              <a:ahLst/>
              <a:cxnLst/>
              <a:rect l="l" t="t" r="r" b="b"/>
              <a:pathLst>
                <a:path w="5308600" h="3982720">
                  <a:moveTo>
                    <a:pt x="5308320" y="0"/>
                  </a:moveTo>
                  <a:lnTo>
                    <a:pt x="5296954" y="0"/>
                  </a:lnTo>
                  <a:lnTo>
                    <a:pt x="5296954" y="11430"/>
                  </a:lnTo>
                  <a:lnTo>
                    <a:pt x="5296954" y="3971290"/>
                  </a:lnTo>
                  <a:lnTo>
                    <a:pt x="11353" y="3971290"/>
                  </a:lnTo>
                  <a:lnTo>
                    <a:pt x="11353" y="11430"/>
                  </a:lnTo>
                  <a:lnTo>
                    <a:pt x="5296954" y="11430"/>
                  </a:lnTo>
                  <a:lnTo>
                    <a:pt x="5296954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3971290"/>
                  </a:lnTo>
                  <a:lnTo>
                    <a:pt x="0" y="3982720"/>
                  </a:lnTo>
                  <a:lnTo>
                    <a:pt x="5308320" y="3982720"/>
                  </a:lnTo>
                  <a:lnTo>
                    <a:pt x="5308320" y="3971861"/>
                  </a:lnTo>
                  <a:lnTo>
                    <a:pt x="5308320" y="3971290"/>
                  </a:lnTo>
                  <a:lnTo>
                    <a:pt x="5308320" y="11430"/>
                  </a:lnTo>
                  <a:lnTo>
                    <a:pt x="5308320" y="0"/>
                  </a:lnTo>
                  <a:close/>
                </a:path>
              </a:pathLst>
            </a:custGeom>
            <a:solidFill>
              <a:srgbClr val="415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37626" y="2493311"/>
              <a:ext cx="5130385" cy="380531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84294" y="2448818"/>
            <a:ext cx="5367656" cy="4027170"/>
            <a:chOff x="784293" y="2448817"/>
            <a:chExt cx="5367655" cy="4027170"/>
          </a:xfrm>
        </p:grpSpPr>
        <p:sp>
          <p:nvSpPr>
            <p:cNvPr id="16" name="object 16"/>
            <p:cNvSpPr/>
            <p:nvPr/>
          </p:nvSpPr>
          <p:spPr>
            <a:xfrm>
              <a:off x="784288" y="2448826"/>
              <a:ext cx="5367655" cy="4027170"/>
            </a:xfrm>
            <a:custGeom>
              <a:avLst/>
              <a:gdLst/>
              <a:ahLst/>
              <a:cxnLst/>
              <a:rect l="l" t="t" r="r" b="b"/>
              <a:pathLst>
                <a:path w="5367655" h="4027170">
                  <a:moveTo>
                    <a:pt x="536743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4015740"/>
                  </a:lnTo>
                  <a:lnTo>
                    <a:pt x="0" y="4027170"/>
                  </a:lnTo>
                  <a:lnTo>
                    <a:pt x="5367439" y="4027170"/>
                  </a:lnTo>
                  <a:lnTo>
                    <a:pt x="5367439" y="4016133"/>
                  </a:lnTo>
                  <a:lnTo>
                    <a:pt x="5367439" y="4015740"/>
                  </a:lnTo>
                  <a:lnTo>
                    <a:pt x="5367439" y="11493"/>
                  </a:lnTo>
                  <a:lnTo>
                    <a:pt x="5355945" y="11493"/>
                  </a:lnTo>
                  <a:lnTo>
                    <a:pt x="5355945" y="4015740"/>
                  </a:lnTo>
                  <a:lnTo>
                    <a:pt x="11480" y="4015740"/>
                  </a:lnTo>
                  <a:lnTo>
                    <a:pt x="11480" y="11430"/>
                  </a:lnTo>
                  <a:lnTo>
                    <a:pt x="5367439" y="11430"/>
                  </a:lnTo>
                  <a:lnTo>
                    <a:pt x="5367439" y="0"/>
                  </a:lnTo>
                  <a:close/>
                </a:path>
              </a:pathLst>
            </a:custGeom>
            <a:solidFill>
              <a:srgbClr val="415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4248" y="2538790"/>
              <a:ext cx="5187525" cy="3847695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2180" y="500030"/>
            <a:ext cx="1000124" cy="132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/>
          <p:nvPr/>
        </p:nvSpPr>
        <p:spPr>
          <a:xfrm>
            <a:off x="511513" y="714343"/>
            <a:ext cx="10168890" cy="857257"/>
          </a:xfrm>
          <a:custGeom>
            <a:avLst/>
            <a:gdLst/>
            <a:ahLst/>
            <a:cxnLst/>
            <a:rect l="l" t="t" r="r" b="b"/>
            <a:pathLst>
              <a:path w="10168890" h="1412239">
                <a:moveTo>
                  <a:pt x="9463924" y="1411696"/>
                </a:moveTo>
                <a:lnTo>
                  <a:pt x="705848" y="1411696"/>
                </a:lnTo>
                <a:lnTo>
                  <a:pt x="657521" y="1410068"/>
                </a:lnTo>
                <a:lnTo>
                  <a:pt x="610069" y="1405253"/>
                </a:lnTo>
                <a:lnTo>
                  <a:pt x="563595" y="1397356"/>
                </a:lnTo>
                <a:lnTo>
                  <a:pt x="518206" y="1386483"/>
                </a:lnTo>
                <a:lnTo>
                  <a:pt x="474005" y="1372738"/>
                </a:lnTo>
                <a:lnTo>
                  <a:pt x="431100" y="1356227"/>
                </a:lnTo>
                <a:lnTo>
                  <a:pt x="389594" y="1337056"/>
                </a:lnTo>
                <a:lnTo>
                  <a:pt x="349593" y="1315328"/>
                </a:lnTo>
                <a:lnTo>
                  <a:pt x="311201" y="1291149"/>
                </a:lnTo>
                <a:lnTo>
                  <a:pt x="274525" y="1264624"/>
                </a:lnTo>
                <a:lnTo>
                  <a:pt x="239669" y="1235859"/>
                </a:lnTo>
                <a:lnTo>
                  <a:pt x="206738" y="1204958"/>
                </a:lnTo>
                <a:lnTo>
                  <a:pt x="175837" y="1172027"/>
                </a:lnTo>
                <a:lnTo>
                  <a:pt x="147072" y="1137171"/>
                </a:lnTo>
                <a:lnTo>
                  <a:pt x="120547" y="1100495"/>
                </a:lnTo>
                <a:lnTo>
                  <a:pt x="96369" y="1062103"/>
                </a:lnTo>
                <a:lnTo>
                  <a:pt x="74641" y="1022102"/>
                </a:lnTo>
                <a:lnTo>
                  <a:pt x="55469" y="980596"/>
                </a:lnTo>
                <a:lnTo>
                  <a:pt x="38958" y="937691"/>
                </a:lnTo>
                <a:lnTo>
                  <a:pt x="25213" y="893491"/>
                </a:lnTo>
                <a:lnTo>
                  <a:pt x="14340" y="848101"/>
                </a:lnTo>
                <a:lnTo>
                  <a:pt x="6443" y="801627"/>
                </a:lnTo>
                <a:lnTo>
                  <a:pt x="1628" y="754175"/>
                </a:lnTo>
                <a:lnTo>
                  <a:pt x="0" y="705848"/>
                </a:lnTo>
                <a:lnTo>
                  <a:pt x="1628" y="657521"/>
                </a:lnTo>
                <a:lnTo>
                  <a:pt x="6443" y="610069"/>
                </a:lnTo>
                <a:lnTo>
                  <a:pt x="14340" y="563595"/>
                </a:lnTo>
                <a:lnTo>
                  <a:pt x="25213" y="518206"/>
                </a:lnTo>
                <a:lnTo>
                  <a:pt x="38958" y="474005"/>
                </a:lnTo>
                <a:lnTo>
                  <a:pt x="55469" y="431100"/>
                </a:lnTo>
                <a:lnTo>
                  <a:pt x="74641" y="389594"/>
                </a:lnTo>
                <a:lnTo>
                  <a:pt x="96369" y="349593"/>
                </a:lnTo>
                <a:lnTo>
                  <a:pt x="120547" y="311201"/>
                </a:lnTo>
                <a:lnTo>
                  <a:pt x="147072" y="274525"/>
                </a:lnTo>
                <a:lnTo>
                  <a:pt x="175837" y="239669"/>
                </a:lnTo>
                <a:lnTo>
                  <a:pt x="206738" y="206738"/>
                </a:lnTo>
                <a:lnTo>
                  <a:pt x="239669" y="175837"/>
                </a:lnTo>
                <a:lnTo>
                  <a:pt x="274525" y="147072"/>
                </a:lnTo>
                <a:lnTo>
                  <a:pt x="311201" y="120547"/>
                </a:lnTo>
                <a:lnTo>
                  <a:pt x="349593" y="96369"/>
                </a:lnTo>
                <a:lnTo>
                  <a:pt x="389594" y="74641"/>
                </a:lnTo>
                <a:lnTo>
                  <a:pt x="431100" y="55469"/>
                </a:lnTo>
                <a:lnTo>
                  <a:pt x="474005" y="38958"/>
                </a:lnTo>
                <a:lnTo>
                  <a:pt x="518206" y="25213"/>
                </a:lnTo>
                <a:lnTo>
                  <a:pt x="563595" y="14340"/>
                </a:lnTo>
                <a:lnTo>
                  <a:pt x="610069" y="6443"/>
                </a:lnTo>
                <a:lnTo>
                  <a:pt x="657521" y="1628"/>
                </a:lnTo>
                <a:lnTo>
                  <a:pt x="705848" y="0"/>
                </a:lnTo>
                <a:lnTo>
                  <a:pt x="9463924" y="0"/>
                </a:lnTo>
                <a:lnTo>
                  <a:pt x="9512251" y="1628"/>
                </a:lnTo>
                <a:lnTo>
                  <a:pt x="9559703" y="6443"/>
                </a:lnTo>
                <a:lnTo>
                  <a:pt x="9606177" y="14340"/>
                </a:lnTo>
                <a:lnTo>
                  <a:pt x="9651566" y="25213"/>
                </a:lnTo>
                <a:lnTo>
                  <a:pt x="9695766" y="38958"/>
                </a:lnTo>
                <a:lnTo>
                  <a:pt x="9738672" y="55469"/>
                </a:lnTo>
                <a:lnTo>
                  <a:pt x="9780178" y="74641"/>
                </a:lnTo>
                <a:lnTo>
                  <a:pt x="9820179" y="96369"/>
                </a:lnTo>
                <a:lnTo>
                  <a:pt x="9858570" y="120547"/>
                </a:lnTo>
                <a:lnTo>
                  <a:pt x="9895247" y="147072"/>
                </a:lnTo>
                <a:lnTo>
                  <a:pt x="9930103" y="175837"/>
                </a:lnTo>
                <a:lnTo>
                  <a:pt x="9963034" y="206738"/>
                </a:lnTo>
                <a:lnTo>
                  <a:pt x="9993935" y="239669"/>
                </a:lnTo>
                <a:lnTo>
                  <a:pt x="10022700" y="274525"/>
                </a:lnTo>
                <a:lnTo>
                  <a:pt x="10049225" y="311201"/>
                </a:lnTo>
                <a:lnTo>
                  <a:pt x="10073403" y="349593"/>
                </a:lnTo>
                <a:lnTo>
                  <a:pt x="10095131" y="389594"/>
                </a:lnTo>
                <a:lnTo>
                  <a:pt x="10114303" y="431100"/>
                </a:lnTo>
                <a:lnTo>
                  <a:pt x="10130814" y="474005"/>
                </a:lnTo>
                <a:lnTo>
                  <a:pt x="10144559" y="518206"/>
                </a:lnTo>
                <a:lnTo>
                  <a:pt x="10155432" y="563595"/>
                </a:lnTo>
                <a:lnTo>
                  <a:pt x="10163329" y="610069"/>
                </a:lnTo>
                <a:lnTo>
                  <a:pt x="10168144" y="657521"/>
                </a:lnTo>
                <a:lnTo>
                  <a:pt x="10168629" y="671917"/>
                </a:lnTo>
                <a:lnTo>
                  <a:pt x="10168629" y="739779"/>
                </a:lnTo>
                <a:lnTo>
                  <a:pt x="10163329" y="801627"/>
                </a:lnTo>
                <a:lnTo>
                  <a:pt x="10155432" y="848101"/>
                </a:lnTo>
                <a:lnTo>
                  <a:pt x="10144559" y="893491"/>
                </a:lnTo>
                <a:lnTo>
                  <a:pt x="10130814" y="937691"/>
                </a:lnTo>
                <a:lnTo>
                  <a:pt x="10114303" y="980596"/>
                </a:lnTo>
                <a:lnTo>
                  <a:pt x="10095131" y="1022102"/>
                </a:lnTo>
                <a:lnTo>
                  <a:pt x="10073403" y="1062103"/>
                </a:lnTo>
                <a:lnTo>
                  <a:pt x="10049225" y="1100495"/>
                </a:lnTo>
                <a:lnTo>
                  <a:pt x="10022700" y="1137171"/>
                </a:lnTo>
                <a:lnTo>
                  <a:pt x="9993935" y="1172027"/>
                </a:lnTo>
                <a:lnTo>
                  <a:pt x="9963034" y="1204958"/>
                </a:lnTo>
                <a:lnTo>
                  <a:pt x="9930103" y="1235859"/>
                </a:lnTo>
                <a:lnTo>
                  <a:pt x="9895247" y="1264624"/>
                </a:lnTo>
                <a:lnTo>
                  <a:pt x="9858570" y="1291149"/>
                </a:lnTo>
                <a:lnTo>
                  <a:pt x="9820179" y="1315328"/>
                </a:lnTo>
                <a:lnTo>
                  <a:pt x="9780178" y="1337056"/>
                </a:lnTo>
                <a:lnTo>
                  <a:pt x="9738672" y="1356227"/>
                </a:lnTo>
                <a:lnTo>
                  <a:pt x="9695766" y="1372738"/>
                </a:lnTo>
                <a:lnTo>
                  <a:pt x="9651566" y="1386483"/>
                </a:lnTo>
                <a:lnTo>
                  <a:pt x="9606177" y="1397356"/>
                </a:lnTo>
                <a:lnTo>
                  <a:pt x="9559703" y="1405253"/>
                </a:lnTo>
                <a:lnTo>
                  <a:pt x="9512251" y="1410068"/>
                </a:lnTo>
                <a:lnTo>
                  <a:pt x="9463924" y="1411696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Инновационные методы</a:t>
            </a:r>
            <a:endParaRPr sz="4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44" y="1857352"/>
            <a:ext cx="16787930" cy="699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  Устранение </a:t>
            </a:r>
            <a:r>
              <a:rPr lang="ru-RU" sz="2400" b="1" dirty="0">
                <a:solidFill>
                  <a:schemeClr val="tx1"/>
                </a:solidFill>
                <a:latin typeface="+mn-lt"/>
              </a:rPr>
              <a:t>обширного </a:t>
            </a:r>
            <a:r>
              <a:rPr lang="ru-RU" sz="2400" b="1" dirty="0" err="1">
                <a:solidFill>
                  <a:schemeClr val="tx1"/>
                </a:solidFill>
                <a:latin typeface="+mn-lt"/>
              </a:rPr>
              <a:t>рахишизиса</a:t>
            </a:r>
            <a:r>
              <a:rPr lang="ru-RU" sz="2400" b="1" dirty="0">
                <a:solidFill>
                  <a:schemeClr val="tx1"/>
                </a:solidFill>
                <a:latin typeface="+mn-lt"/>
              </a:rPr>
              <a:t> с пластикой </a:t>
            </a:r>
            <a:r>
              <a:rPr lang="ru-RU" sz="2400" b="1" dirty="0" err="1">
                <a:solidFill>
                  <a:schemeClr val="tx1"/>
                </a:solidFill>
                <a:latin typeface="+mn-lt"/>
              </a:rPr>
              <a:t>спиномозгового</a:t>
            </a:r>
            <a:r>
              <a:rPr lang="ru-RU" sz="2400" b="1" dirty="0">
                <a:solidFill>
                  <a:schemeClr val="tx1"/>
                </a:solidFill>
                <a:latin typeface="+mn-lt"/>
              </a:rPr>
              <a:t> канала и комбинированная </a:t>
            </a:r>
            <a:r>
              <a:rPr lang="ru-RU" sz="2400" b="1" dirty="0" err="1">
                <a:solidFill>
                  <a:schemeClr val="tx1"/>
                </a:solidFill>
                <a:latin typeface="+mn-lt"/>
              </a:rPr>
              <a:t>аутодермопластика</a:t>
            </a:r>
            <a:r>
              <a:rPr lang="ru-RU" sz="2400" b="1" dirty="0">
                <a:solidFill>
                  <a:schemeClr val="tx1"/>
                </a:solidFill>
                <a:latin typeface="+mn-lt"/>
              </a:rPr>
              <a:t> дефекта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кожи. За 2024 год прооперирован 1 ребенок. Исход благоприятный.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  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cs typeface="Arial"/>
              </a:rPr>
              <a:t>Торакоскопическое</a:t>
            </a:r>
            <a:r>
              <a:rPr lang="ru-RU" sz="2400" b="1" spc="-20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устранение</a:t>
            </a:r>
            <a:r>
              <a:rPr lang="ru-RU" sz="2400" b="1" spc="-20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атрезии</a:t>
            </a:r>
            <a:r>
              <a:rPr lang="ru-RU" sz="2400" b="1" spc="-20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пищевода</a:t>
            </a:r>
            <a:r>
              <a:rPr lang="ru-RU" sz="2400" b="1" spc="-20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spc="-50" dirty="0" smtClean="0">
                <a:solidFill>
                  <a:schemeClr val="tx1"/>
                </a:solidFill>
                <a:latin typeface="+mn-lt"/>
                <a:cs typeface="Arial"/>
              </a:rPr>
              <a:t>у 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новорожденных. В течение 2024 года прошло 8 детей. Исход благоприятный.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   Пластика</a:t>
            </a:r>
            <a:r>
              <a:rPr lang="ru-RU" sz="2400" b="1" spc="5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диафрагмы</a:t>
            </a:r>
            <a:r>
              <a:rPr lang="ru-RU" sz="2400" b="1" spc="5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с</a:t>
            </a:r>
            <a:r>
              <a:rPr lang="ru-RU" sz="2400" b="1" spc="11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cs typeface="Arial"/>
              </a:rPr>
              <a:t>перкутанной</a:t>
            </a:r>
            <a:r>
              <a:rPr lang="ru-RU" sz="2400" b="1" spc="5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фиксацией</a:t>
            </a:r>
            <a:r>
              <a:rPr lang="ru-RU" sz="2400" b="1" spc="11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синтетической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заплаты</a:t>
            </a:r>
            <a:r>
              <a:rPr lang="ru-RU" sz="2400" b="1" spc="5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к</a:t>
            </a:r>
            <a:r>
              <a:rPr lang="ru-RU" sz="2400" b="1" spc="11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ребру</a:t>
            </a:r>
            <a:r>
              <a:rPr lang="ru-RU" sz="2400" b="1" spc="5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и</a:t>
            </a:r>
            <a:r>
              <a:rPr lang="ru-RU" sz="2400" b="1" spc="11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пластика</a:t>
            </a:r>
            <a:r>
              <a:rPr lang="ru-RU" sz="2400" b="1" spc="5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собственной</a:t>
            </a:r>
            <a:r>
              <a:rPr lang="ru-RU" sz="2400" b="1" spc="11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тканью. В течение года прошло 9 детей, у 8 детей исход благоприятный. С летальным исходом 1 ребенок, поступил в крайне тяжелом состоянии с агенезией левого легкого на фоне сепсиса.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  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cs typeface="Arial"/>
              </a:rPr>
              <a:t>Чрезкожная</a:t>
            </a:r>
            <a:r>
              <a:rPr lang="ru-RU" sz="2400" b="1" spc="-75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cs typeface="Arial"/>
              </a:rPr>
              <a:t>транспедикулярная</a:t>
            </a:r>
            <a:r>
              <a:rPr lang="ru-RU" sz="2400" b="1" spc="-61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фиксация. </a:t>
            </a:r>
            <a:r>
              <a:rPr lang="ru-RU" sz="2400" b="1" spc="-11" dirty="0">
                <a:solidFill>
                  <a:schemeClr val="tx1"/>
                </a:solidFill>
                <a:latin typeface="+mn-lt"/>
                <a:cs typeface="Arial"/>
              </a:rPr>
              <a:t>З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а 2024 год прошло 8 детей. Исход благоприятный.</a:t>
            </a:r>
          </a:p>
          <a:p>
            <a:pPr algn="l">
              <a:spcBef>
                <a:spcPts val="65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  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  <a:cs typeface="Arial"/>
              </a:rPr>
              <a:t>Диагностически-лечебная</a:t>
            </a:r>
            <a:r>
              <a:rPr lang="ru-RU" sz="2400" b="1" spc="20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spc="-11" dirty="0" err="1" smtClean="0">
                <a:solidFill>
                  <a:schemeClr val="tx1"/>
                </a:solidFill>
                <a:latin typeface="+mn-lt"/>
                <a:cs typeface="Arial"/>
              </a:rPr>
              <a:t>атроскопия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В</a:t>
            </a:r>
            <a:r>
              <a:rPr lang="ru-RU" sz="2400" b="1" spc="-5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течение</a:t>
            </a:r>
            <a:r>
              <a:rPr lang="ru-RU" sz="2400" b="1" spc="-5" dirty="0" smtClean="0">
                <a:solidFill>
                  <a:schemeClr val="tx1"/>
                </a:solidFill>
                <a:latin typeface="+mn-lt"/>
                <a:cs typeface="Arial"/>
              </a:rPr>
              <a:t> 2024 года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прошло</a:t>
            </a:r>
            <a:r>
              <a:rPr lang="ru-RU" sz="2400" b="1" spc="-5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80 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детей.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Исход</a:t>
            </a:r>
            <a:r>
              <a:rPr lang="ru-RU" sz="2400" b="1" spc="-25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благоприятный.</a:t>
            </a:r>
          </a:p>
          <a:p>
            <a:pPr algn="l">
              <a:spcBef>
                <a:spcPts val="650"/>
              </a:spcBef>
              <a:buFont typeface="Wingdings" pitchFamily="2" charset="2"/>
              <a:buChar char="ü"/>
            </a:pP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   Реконструктивные операции при гипоспадии-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проведены</a:t>
            </a:r>
            <a:r>
              <a:rPr lang="ru-RU" sz="2400" b="1" spc="-11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в</a:t>
            </a:r>
            <a:r>
              <a:rPr lang="ru-RU" sz="2400" b="1" spc="14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spc="-20" dirty="0" smtClean="0">
                <a:solidFill>
                  <a:schemeClr val="tx1"/>
                </a:solidFill>
                <a:latin typeface="+mn-lt"/>
                <a:cs typeface="Arial"/>
              </a:rPr>
              <a:t>рамках мастер-класса 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9 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детям. Исход благоприятный.</a:t>
            </a:r>
          </a:p>
          <a:p>
            <a:pPr algn="l">
              <a:spcBef>
                <a:spcPts val="650"/>
              </a:spcBef>
              <a:buFont typeface="Wingdings" pitchFamily="2" charset="2"/>
              <a:buChar char="ü"/>
            </a:pPr>
            <a:r>
              <a:rPr lang="ru-RU" sz="2400" b="1" spc="-130" dirty="0" smtClean="0">
                <a:solidFill>
                  <a:schemeClr val="tx1"/>
                </a:solidFill>
                <a:latin typeface="+mn-lt"/>
                <a:cs typeface="Arial Black"/>
              </a:rPr>
              <a:t>Хирургические</a:t>
            </a:r>
            <a:r>
              <a:rPr lang="ru-RU" sz="2400" b="1" spc="-155" dirty="0" smtClean="0">
                <a:solidFill>
                  <a:schemeClr val="tx1"/>
                </a:solidFill>
                <a:latin typeface="+mn-lt"/>
                <a:cs typeface="Arial Black"/>
              </a:rPr>
              <a:t> </a:t>
            </a:r>
            <a:r>
              <a:rPr lang="ru-RU" sz="2400" b="1" spc="-95" dirty="0" smtClean="0">
                <a:solidFill>
                  <a:schemeClr val="tx1"/>
                </a:solidFill>
                <a:latin typeface="+mn-lt"/>
                <a:cs typeface="Arial Black"/>
              </a:rPr>
              <a:t>вмешательства</a:t>
            </a:r>
            <a:r>
              <a:rPr lang="ru-RU" sz="2400" b="1" spc="-155" dirty="0" smtClean="0">
                <a:solidFill>
                  <a:schemeClr val="tx1"/>
                </a:solidFill>
                <a:latin typeface="+mn-lt"/>
                <a:cs typeface="Arial Black"/>
              </a:rPr>
              <a:t> </a:t>
            </a:r>
            <a:r>
              <a:rPr lang="ru-RU" sz="2400" b="1" spc="-45" dirty="0" smtClean="0">
                <a:solidFill>
                  <a:schemeClr val="tx1"/>
                </a:solidFill>
                <a:latin typeface="+mn-lt"/>
                <a:cs typeface="Arial Black"/>
              </a:rPr>
              <a:t>при</a:t>
            </a:r>
            <a:r>
              <a:rPr lang="ru-RU" sz="2400" b="1" spc="-155" dirty="0" smtClean="0">
                <a:solidFill>
                  <a:schemeClr val="tx1"/>
                </a:solidFill>
                <a:latin typeface="+mn-lt"/>
                <a:cs typeface="Arial Black"/>
              </a:rPr>
              <a:t> </a:t>
            </a:r>
            <a:r>
              <a:rPr lang="ru-RU" sz="2400" b="1" spc="-89" dirty="0" smtClean="0">
                <a:solidFill>
                  <a:schemeClr val="tx1"/>
                </a:solidFill>
                <a:latin typeface="+mn-lt"/>
                <a:cs typeface="Arial Black"/>
              </a:rPr>
              <a:t>гидроцефалии </a:t>
            </a:r>
            <a:r>
              <a:rPr lang="ru-RU" sz="2400" b="1" spc="-414" dirty="0" smtClean="0">
                <a:solidFill>
                  <a:schemeClr val="tx1"/>
                </a:solidFill>
                <a:latin typeface="+mn-lt"/>
                <a:cs typeface="Arial Black"/>
              </a:rPr>
              <a:t>с</a:t>
            </a:r>
            <a:r>
              <a:rPr lang="ru-RU" sz="2400" b="1" spc="-186" dirty="0" smtClean="0">
                <a:solidFill>
                  <a:schemeClr val="tx1"/>
                </a:solidFill>
                <a:latin typeface="+mn-lt"/>
                <a:cs typeface="Arial Black"/>
              </a:rPr>
              <a:t>  </a:t>
            </a:r>
            <a:r>
              <a:rPr lang="ru-RU" sz="2400" b="1" spc="-100" dirty="0" smtClean="0">
                <a:solidFill>
                  <a:schemeClr val="tx1"/>
                </a:solidFill>
                <a:latin typeface="+mn-lt"/>
                <a:cs typeface="Arial Black"/>
              </a:rPr>
              <a:t>применением</a:t>
            </a:r>
            <a:r>
              <a:rPr lang="ru-RU" sz="2400" b="1" spc="-180" dirty="0" smtClean="0">
                <a:solidFill>
                  <a:schemeClr val="tx1"/>
                </a:solidFill>
                <a:latin typeface="+mn-lt"/>
                <a:cs typeface="Arial Black"/>
              </a:rPr>
              <a:t> </a:t>
            </a:r>
            <a:r>
              <a:rPr lang="ru-RU" sz="2400" b="1" spc="-11" dirty="0" err="1" smtClean="0">
                <a:solidFill>
                  <a:schemeClr val="tx1"/>
                </a:solidFill>
                <a:latin typeface="+mn-lt"/>
                <a:cs typeface="Arial Black"/>
              </a:rPr>
              <a:t>нейронавигации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 Black"/>
              </a:rPr>
              <a:t>. За 2024 году прошло 3 детей. Исход благоприятный.</a:t>
            </a:r>
          </a:p>
          <a:p>
            <a:pPr algn="l">
              <a:spcBef>
                <a:spcPts val="650"/>
              </a:spcBef>
              <a:buFont typeface="Wingdings" pitchFamily="2" charset="2"/>
              <a:buChar char="ü"/>
            </a:pPr>
            <a:r>
              <a:rPr lang="ru-RU" sz="2400" b="1" spc="-150" dirty="0" err="1" smtClean="0">
                <a:solidFill>
                  <a:schemeClr val="tx1"/>
                </a:solidFill>
                <a:latin typeface="+mn-lt"/>
                <a:cs typeface="Arial Black"/>
              </a:rPr>
              <a:t>Лапароскопические</a:t>
            </a:r>
            <a:r>
              <a:rPr lang="ru-RU" sz="2400" b="1" spc="-139" dirty="0" smtClean="0">
                <a:solidFill>
                  <a:schemeClr val="tx1"/>
                </a:solidFill>
                <a:latin typeface="+mn-lt"/>
                <a:cs typeface="Arial Black"/>
              </a:rPr>
              <a:t> </a:t>
            </a:r>
            <a:r>
              <a:rPr lang="ru-RU" sz="2400" b="1" spc="-95" dirty="0" smtClean="0">
                <a:solidFill>
                  <a:schemeClr val="tx1"/>
                </a:solidFill>
                <a:latin typeface="+mn-lt"/>
                <a:cs typeface="Arial Black"/>
              </a:rPr>
              <a:t>вмешательства</a:t>
            </a:r>
            <a:r>
              <a:rPr lang="ru-RU" sz="2400" b="1" spc="-139" dirty="0" smtClean="0">
                <a:solidFill>
                  <a:schemeClr val="tx1"/>
                </a:solidFill>
                <a:latin typeface="+mn-lt"/>
                <a:cs typeface="Arial Black"/>
              </a:rPr>
              <a:t> </a:t>
            </a:r>
            <a:r>
              <a:rPr lang="ru-RU" sz="2400" b="1" spc="-25" dirty="0" smtClean="0">
                <a:solidFill>
                  <a:schemeClr val="tx1"/>
                </a:solidFill>
                <a:latin typeface="+mn-lt"/>
                <a:cs typeface="Arial Black"/>
              </a:rPr>
              <a:t>по </a:t>
            </a:r>
            <a:r>
              <a:rPr lang="ru-RU" sz="2400" b="1" spc="-120" dirty="0" err="1" smtClean="0">
                <a:solidFill>
                  <a:schemeClr val="tx1"/>
                </a:solidFill>
                <a:latin typeface="+mn-lt"/>
                <a:cs typeface="Arial Black"/>
              </a:rPr>
              <a:t>Кейт-</a:t>
            </a:r>
            <a:r>
              <a:rPr lang="ru-RU" sz="2400" b="1" spc="-145" dirty="0" err="1" smtClean="0">
                <a:solidFill>
                  <a:schemeClr val="tx1"/>
                </a:solidFill>
                <a:latin typeface="+mn-lt"/>
                <a:cs typeface="Arial Black"/>
              </a:rPr>
              <a:t>Джорджосону</a:t>
            </a:r>
            <a:r>
              <a:rPr lang="ru-RU" sz="2400" b="1" spc="-130" dirty="0" smtClean="0">
                <a:solidFill>
                  <a:schemeClr val="tx1"/>
                </a:solidFill>
                <a:latin typeface="+mn-lt"/>
                <a:cs typeface="Arial Black"/>
              </a:rPr>
              <a:t> </a:t>
            </a:r>
            <a:r>
              <a:rPr lang="ru-RU" sz="2400" b="1" spc="-45" dirty="0" smtClean="0">
                <a:solidFill>
                  <a:schemeClr val="tx1"/>
                </a:solidFill>
                <a:latin typeface="+mn-lt"/>
                <a:cs typeface="Arial Black"/>
              </a:rPr>
              <a:t>при</a:t>
            </a:r>
            <a:r>
              <a:rPr lang="ru-RU" sz="2400" b="1" spc="-125" dirty="0" smtClean="0">
                <a:solidFill>
                  <a:schemeClr val="tx1"/>
                </a:solidFill>
                <a:latin typeface="+mn-lt"/>
                <a:cs typeface="Arial Black"/>
              </a:rPr>
              <a:t> </a:t>
            </a:r>
            <a:r>
              <a:rPr lang="ru-RU" sz="2400" b="1" spc="-11" dirty="0" err="1" smtClean="0">
                <a:solidFill>
                  <a:schemeClr val="tx1"/>
                </a:solidFill>
                <a:latin typeface="+mn-lt"/>
                <a:cs typeface="Arial Black"/>
              </a:rPr>
              <a:t>Гиршпрунге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 Black"/>
              </a:rPr>
              <a:t>. За 2024 год прошло 2 детей. Исход благоприятный.</a:t>
            </a:r>
          </a:p>
          <a:p>
            <a:pPr algn="l">
              <a:spcBef>
                <a:spcPts val="650"/>
              </a:spcBef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tx1"/>
                </a:solidFill>
                <a:latin typeface="+mn-lt"/>
                <a:cs typeface="Arial"/>
              </a:rPr>
              <a:t>Лапароскопическая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spc="-11" dirty="0" err="1" smtClean="0">
                <a:solidFill>
                  <a:schemeClr val="tx1"/>
                </a:solidFill>
                <a:latin typeface="+mn-lt"/>
                <a:cs typeface="Arial"/>
              </a:rPr>
              <a:t>нефроэктомия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. За 2024 год  прошло 4 детей. Исход благоприятный.</a:t>
            </a:r>
          </a:p>
          <a:p>
            <a:pPr algn="l">
              <a:spcBef>
                <a:spcPts val="650"/>
              </a:spcBef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tx1"/>
                </a:solidFill>
                <a:latin typeface="+mn-lt"/>
                <a:cs typeface="Arial"/>
              </a:rPr>
              <a:t>Лапароскопическая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spc="-11" dirty="0" err="1" smtClean="0">
                <a:solidFill>
                  <a:schemeClr val="tx1"/>
                </a:solidFill>
                <a:latin typeface="+mn-lt"/>
                <a:cs typeface="Arial"/>
              </a:rPr>
              <a:t>спленоэктомия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. В 2024 году прошло 3 детей. Исход благоприятный.</a:t>
            </a:r>
          </a:p>
          <a:p>
            <a:pPr algn="l">
              <a:spcBef>
                <a:spcPts val="650"/>
              </a:spcBef>
              <a:buFont typeface="Wingdings" pitchFamily="2" charset="2"/>
              <a:buChar char="ü"/>
            </a:pPr>
            <a:r>
              <a:rPr lang="ru-RU" sz="2400" b="1" spc="-11" dirty="0" err="1" smtClean="0">
                <a:solidFill>
                  <a:schemeClr val="tx1"/>
                </a:solidFill>
                <a:latin typeface="+mn-lt"/>
                <a:cs typeface="Arial"/>
              </a:rPr>
              <a:t>Интраоперационный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ru-RU" sz="2400" b="1" spc="-11" dirty="0" err="1" smtClean="0">
                <a:solidFill>
                  <a:schemeClr val="tx1"/>
                </a:solidFill>
                <a:latin typeface="+mn-lt"/>
                <a:cs typeface="Arial"/>
              </a:rPr>
              <a:t>нейромониторинг</a:t>
            </a:r>
            <a:r>
              <a:rPr lang="ru-RU" sz="2400" b="1" spc="-11" dirty="0" smtClean="0">
                <a:solidFill>
                  <a:schemeClr val="tx1"/>
                </a:solidFill>
                <a:latin typeface="+mn-lt"/>
                <a:cs typeface="Arial"/>
              </a:rPr>
              <a:t> при заболеваниях спинного мозга. За 2024 год прошло 5 детей. Исход благоприятный.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C:\Users\User\Downloads\WhatsApp Image 2025-01-23 at 16.15.3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6" y="1"/>
            <a:ext cx="3286149" cy="4337106"/>
          </a:xfrm>
          <a:prstGeom prst="rect">
            <a:avLst/>
          </a:prstGeom>
          <a:noFill/>
        </p:spPr>
      </p:pic>
      <p:pic>
        <p:nvPicPr>
          <p:cNvPr id="33795" name="Picture 3" descr="C:\Users\User\Downloads\WhatsApp Image 2025-01-23 at 15.59.35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0423" y="1411336"/>
            <a:ext cx="3117577" cy="8875664"/>
          </a:xfrm>
          <a:prstGeom prst="rect">
            <a:avLst/>
          </a:prstGeom>
          <a:noFill/>
        </p:spPr>
      </p:pic>
      <p:sp>
        <p:nvSpPr>
          <p:cNvPr id="4" name="object 10"/>
          <p:cNvSpPr/>
          <p:nvPr/>
        </p:nvSpPr>
        <p:spPr>
          <a:xfrm>
            <a:off x="511513" y="714343"/>
            <a:ext cx="10168890" cy="857257"/>
          </a:xfrm>
          <a:custGeom>
            <a:avLst/>
            <a:gdLst/>
            <a:ahLst/>
            <a:cxnLst/>
            <a:rect l="l" t="t" r="r" b="b"/>
            <a:pathLst>
              <a:path w="10168890" h="1412239">
                <a:moveTo>
                  <a:pt x="9463924" y="1411696"/>
                </a:moveTo>
                <a:lnTo>
                  <a:pt x="705848" y="1411696"/>
                </a:lnTo>
                <a:lnTo>
                  <a:pt x="657521" y="1410068"/>
                </a:lnTo>
                <a:lnTo>
                  <a:pt x="610069" y="1405253"/>
                </a:lnTo>
                <a:lnTo>
                  <a:pt x="563595" y="1397356"/>
                </a:lnTo>
                <a:lnTo>
                  <a:pt x="518206" y="1386483"/>
                </a:lnTo>
                <a:lnTo>
                  <a:pt x="474005" y="1372738"/>
                </a:lnTo>
                <a:lnTo>
                  <a:pt x="431100" y="1356227"/>
                </a:lnTo>
                <a:lnTo>
                  <a:pt x="389594" y="1337056"/>
                </a:lnTo>
                <a:lnTo>
                  <a:pt x="349593" y="1315328"/>
                </a:lnTo>
                <a:lnTo>
                  <a:pt x="311201" y="1291149"/>
                </a:lnTo>
                <a:lnTo>
                  <a:pt x="274525" y="1264624"/>
                </a:lnTo>
                <a:lnTo>
                  <a:pt x="239669" y="1235859"/>
                </a:lnTo>
                <a:lnTo>
                  <a:pt x="206738" y="1204958"/>
                </a:lnTo>
                <a:lnTo>
                  <a:pt x="175837" y="1172027"/>
                </a:lnTo>
                <a:lnTo>
                  <a:pt x="147072" y="1137171"/>
                </a:lnTo>
                <a:lnTo>
                  <a:pt x="120547" y="1100495"/>
                </a:lnTo>
                <a:lnTo>
                  <a:pt x="96369" y="1062103"/>
                </a:lnTo>
                <a:lnTo>
                  <a:pt x="74641" y="1022102"/>
                </a:lnTo>
                <a:lnTo>
                  <a:pt x="55469" y="980596"/>
                </a:lnTo>
                <a:lnTo>
                  <a:pt x="38958" y="937691"/>
                </a:lnTo>
                <a:lnTo>
                  <a:pt x="25213" y="893491"/>
                </a:lnTo>
                <a:lnTo>
                  <a:pt x="14340" y="848101"/>
                </a:lnTo>
                <a:lnTo>
                  <a:pt x="6443" y="801627"/>
                </a:lnTo>
                <a:lnTo>
                  <a:pt x="1628" y="754175"/>
                </a:lnTo>
                <a:lnTo>
                  <a:pt x="0" y="705848"/>
                </a:lnTo>
                <a:lnTo>
                  <a:pt x="1628" y="657521"/>
                </a:lnTo>
                <a:lnTo>
                  <a:pt x="6443" y="610069"/>
                </a:lnTo>
                <a:lnTo>
                  <a:pt x="14340" y="563595"/>
                </a:lnTo>
                <a:lnTo>
                  <a:pt x="25213" y="518206"/>
                </a:lnTo>
                <a:lnTo>
                  <a:pt x="38958" y="474005"/>
                </a:lnTo>
                <a:lnTo>
                  <a:pt x="55469" y="431100"/>
                </a:lnTo>
                <a:lnTo>
                  <a:pt x="74641" y="389594"/>
                </a:lnTo>
                <a:lnTo>
                  <a:pt x="96369" y="349593"/>
                </a:lnTo>
                <a:lnTo>
                  <a:pt x="120547" y="311201"/>
                </a:lnTo>
                <a:lnTo>
                  <a:pt x="147072" y="274525"/>
                </a:lnTo>
                <a:lnTo>
                  <a:pt x="175837" y="239669"/>
                </a:lnTo>
                <a:lnTo>
                  <a:pt x="206738" y="206738"/>
                </a:lnTo>
                <a:lnTo>
                  <a:pt x="239669" y="175837"/>
                </a:lnTo>
                <a:lnTo>
                  <a:pt x="274525" y="147072"/>
                </a:lnTo>
                <a:lnTo>
                  <a:pt x="311201" y="120547"/>
                </a:lnTo>
                <a:lnTo>
                  <a:pt x="349593" y="96369"/>
                </a:lnTo>
                <a:lnTo>
                  <a:pt x="389594" y="74641"/>
                </a:lnTo>
                <a:lnTo>
                  <a:pt x="431100" y="55469"/>
                </a:lnTo>
                <a:lnTo>
                  <a:pt x="474005" y="38958"/>
                </a:lnTo>
                <a:lnTo>
                  <a:pt x="518206" y="25213"/>
                </a:lnTo>
                <a:lnTo>
                  <a:pt x="563595" y="14340"/>
                </a:lnTo>
                <a:lnTo>
                  <a:pt x="610069" y="6443"/>
                </a:lnTo>
                <a:lnTo>
                  <a:pt x="657521" y="1628"/>
                </a:lnTo>
                <a:lnTo>
                  <a:pt x="705848" y="0"/>
                </a:lnTo>
                <a:lnTo>
                  <a:pt x="9463924" y="0"/>
                </a:lnTo>
                <a:lnTo>
                  <a:pt x="9512251" y="1628"/>
                </a:lnTo>
                <a:lnTo>
                  <a:pt x="9559703" y="6443"/>
                </a:lnTo>
                <a:lnTo>
                  <a:pt x="9606177" y="14340"/>
                </a:lnTo>
                <a:lnTo>
                  <a:pt x="9651566" y="25213"/>
                </a:lnTo>
                <a:lnTo>
                  <a:pt x="9695766" y="38958"/>
                </a:lnTo>
                <a:lnTo>
                  <a:pt x="9738672" y="55469"/>
                </a:lnTo>
                <a:lnTo>
                  <a:pt x="9780178" y="74641"/>
                </a:lnTo>
                <a:lnTo>
                  <a:pt x="9820179" y="96369"/>
                </a:lnTo>
                <a:lnTo>
                  <a:pt x="9858570" y="120547"/>
                </a:lnTo>
                <a:lnTo>
                  <a:pt x="9895247" y="147072"/>
                </a:lnTo>
                <a:lnTo>
                  <a:pt x="9930103" y="175837"/>
                </a:lnTo>
                <a:lnTo>
                  <a:pt x="9963034" y="206738"/>
                </a:lnTo>
                <a:lnTo>
                  <a:pt x="9993935" y="239669"/>
                </a:lnTo>
                <a:lnTo>
                  <a:pt x="10022700" y="274525"/>
                </a:lnTo>
                <a:lnTo>
                  <a:pt x="10049225" y="311201"/>
                </a:lnTo>
                <a:lnTo>
                  <a:pt x="10073403" y="349593"/>
                </a:lnTo>
                <a:lnTo>
                  <a:pt x="10095131" y="389594"/>
                </a:lnTo>
                <a:lnTo>
                  <a:pt x="10114303" y="431100"/>
                </a:lnTo>
                <a:lnTo>
                  <a:pt x="10130814" y="474005"/>
                </a:lnTo>
                <a:lnTo>
                  <a:pt x="10144559" y="518206"/>
                </a:lnTo>
                <a:lnTo>
                  <a:pt x="10155432" y="563595"/>
                </a:lnTo>
                <a:lnTo>
                  <a:pt x="10163329" y="610069"/>
                </a:lnTo>
                <a:lnTo>
                  <a:pt x="10168144" y="657521"/>
                </a:lnTo>
                <a:lnTo>
                  <a:pt x="10168629" y="671917"/>
                </a:lnTo>
                <a:lnTo>
                  <a:pt x="10168629" y="739779"/>
                </a:lnTo>
                <a:lnTo>
                  <a:pt x="10163329" y="801627"/>
                </a:lnTo>
                <a:lnTo>
                  <a:pt x="10155432" y="848101"/>
                </a:lnTo>
                <a:lnTo>
                  <a:pt x="10144559" y="893491"/>
                </a:lnTo>
                <a:lnTo>
                  <a:pt x="10130814" y="937691"/>
                </a:lnTo>
                <a:lnTo>
                  <a:pt x="10114303" y="980596"/>
                </a:lnTo>
                <a:lnTo>
                  <a:pt x="10095131" y="1022102"/>
                </a:lnTo>
                <a:lnTo>
                  <a:pt x="10073403" y="1062103"/>
                </a:lnTo>
                <a:lnTo>
                  <a:pt x="10049225" y="1100495"/>
                </a:lnTo>
                <a:lnTo>
                  <a:pt x="10022700" y="1137171"/>
                </a:lnTo>
                <a:lnTo>
                  <a:pt x="9993935" y="1172027"/>
                </a:lnTo>
                <a:lnTo>
                  <a:pt x="9963034" y="1204958"/>
                </a:lnTo>
                <a:lnTo>
                  <a:pt x="9930103" y="1235859"/>
                </a:lnTo>
                <a:lnTo>
                  <a:pt x="9895247" y="1264624"/>
                </a:lnTo>
                <a:lnTo>
                  <a:pt x="9858570" y="1291149"/>
                </a:lnTo>
                <a:lnTo>
                  <a:pt x="9820179" y="1315328"/>
                </a:lnTo>
                <a:lnTo>
                  <a:pt x="9780178" y="1337056"/>
                </a:lnTo>
                <a:lnTo>
                  <a:pt x="9738672" y="1356227"/>
                </a:lnTo>
                <a:lnTo>
                  <a:pt x="9695766" y="1372738"/>
                </a:lnTo>
                <a:lnTo>
                  <a:pt x="9651566" y="1386483"/>
                </a:lnTo>
                <a:lnTo>
                  <a:pt x="9606177" y="1397356"/>
                </a:lnTo>
                <a:lnTo>
                  <a:pt x="9559703" y="1405253"/>
                </a:lnTo>
                <a:lnTo>
                  <a:pt x="9512251" y="1410068"/>
                </a:lnTo>
                <a:lnTo>
                  <a:pt x="9463924" y="1411696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Выполнено в 2024 году</a:t>
            </a:r>
          </a:p>
        </p:txBody>
      </p:sp>
      <p:pic>
        <p:nvPicPr>
          <p:cNvPr id="33794" name="Picture 2" descr="C:\Users\User\Downloads\WhatsApp Image 2025-01-23 at 15.59.3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16231" y="0"/>
            <a:ext cx="3071770" cy="21307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55" y="1857352"/>
            <a:ext cx="89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Обновлен официальный сайт Центра </a:t>
            </a:r>
            <a:endParaRPr lang="ru-RU" sz="3600" b="1" dirty="0">
              <a:latin typeface="+mn-lt"/>
            </a:endParaRPr>
          </a:p>
        </p:txBody>
      </p:sp>
      <p:pic>
        <p:nvPicPr>
          <p:cNvPr id="33796" name="Picture 4" descr="C:\Users\User\Downloads\WhatsApp Image 2025-01-23 at 16.03.3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878" y="2500294"/>
            <a:ext cx="3554463" cy="53589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2034" y="4286244"/>
            <a:ext cx="99080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Итоги работы службы поддержки пациентов и внутреннего аудита</a:t>
            </a:r>
          </a:p>
          <a:p>
            <a:endParaRPr lang="ru-RU" sz="2400" b="1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  Обращение-  94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  Благодарность- 71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   Позитивные отзывы в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соц.сетях-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более 150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    Жалоба-23, обоснованная-1.</a:t>
            </a:r>
          </a:p>
          <a:p>
            <a:endParaRPr lang="ru-RU" sz="24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Рассмотрены все обращений и жалобы. </a:t>
            </a:r>
            <a:endParaRPr lang="ru-RU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3798" name="Picture 6" descr="C:\Users\User\Downloads\WhatsApp Image 2025-01-23 at 16.15.0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87206" y="5214938"/>
            <a:ext cx="3245494" cy="4824892"/>
          </a:xfrm>
          <a:prstGeom prst="rect">
            <a:avLst/>
          </a:prstGeom>
          <a:noFill/>
        </p:spPr>
      </p:pic>
      <p:pic>
        <p:nvPicPr>
          <p:cNvPr id="33800" name="Picture 8" descr="C:\Users\User\Downloads\WhatsApp Image 2025-01-23 at 16.16.0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08" y="7377661"/>
            <a:ext cx="3071834" cy="2909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453"/>
            <a:ext cx="9017000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710" y="2149613"/>
            <a:ext cx="5143500" cy="3190874"/>
          </a:xfrm>
          <a:prstGeom prst="rect">
            <a:avLst/>
          </a:prstGeom>
        </p:spPr>
      </p:pic>
      <p:sp>
        <p:nvSpPr>
          <p:cNvPr id="10" name="object 11"/>
          <p:cNvSpPr txBox="1"/>
          <p:nvPr/>
        </p:nvSpPr>
        <p:spPr>
          <a:xfrm>
            <a:off x="11331796" y="3677497"/>
            <a:ext cx="6599078" cy="588250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75"/>
              </a:spcBef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12700" marR="5080">
              <a:lnSpc>
                <a:spcPct val="114999"/>
              </a:lnSpc>
              <a:spcBef>
                <a:spcPts val="175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Налажено </a:t>
            </a:r>
            <a:r>
              <a:rPr lang="ru-RU" sz="2400" b="1" dirty="0">
                <a:solidFill>
                  <a:srgbClr val="C00000"/>
                </a:solidFill>
              </a:rPr>
              <a:t>партнерство: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12700" marR="5080">
              <a:lnSpc>
                <a:spcPct val="114999"/>
              </a:lnSpc>
              <a:spcBef>
                <a:spcPts val="175"/>
              </a:spcBef>
            </a:pPr>
            <a:endParaRPr lang="ru-RU" sz="2400" dirty="0"/>
          </a:p>
          <a:p>
            <a:r>
              <a:rPr lang="ru-RU" sz="2400" b="1" dirty="0" err="1">
                <a:latin typeface="+mn-lt"/>
              </a:rPr>
              <a:t>Tengrinews.kz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NewsTimes.kz</a:t>
            </a:r>
            <a:r>
              <a:rPr lang="ru-RU" sz="2400" b="1" dirty="0">
                <a:latin typeface="+mn-lt"/>
              </a:rPr>
              <a:t> </a:t>
            </a:r>
            <a:endParaRPr lang="ru-RU" sz="2400" dirty="0">
              <a:latin typeface="+mn-lt"/>
            </a:endParaRPr>
          </a:p>
          <a:p>
            <a:r>
              <a:rPr lang="ru-RU" sz="2400" b="1" dirty="0">
                <a:latin typeface="+mn-lt"/>
              </a:rPr>
              <a:t>Газета “Время” </a:t>
            </a:r>
            <a:endParaRPr lang="ru-RU" sz="2400" dirty="0">
              <a:latin typeface="+mn-lt"/>
            </a:endParaRPr>
          </a:p>
          <a:p>
            <a:r>
              <a:rPr lang="ru-RU" sz="2400" b="1" dirty="0">
                <a:latin typeface="+mn-lt"/>
              </a:rPr>
              <a:t>Газета “</a:t>
            </a:r>
            <a:r>
              <a:rPr lang="ru-RU" sz="2400" b="1" dirty="0" err="1">
                <a:latin typeface="+mn-lt"/>
              </a:rPr>
              <a:t>Егемен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Қазақстан</a:t>
            </a:r>
            <a:r>
              <a:rPr lang="ru-RU" sz="2400" b="1" dirty="0">
                <a:latin typeface="+mn-lt"/>
              </a:rPr>
              <a:t>” </a:t>
            </a:r>
            <a:endParaRPr lang="ru-RU" sz="2400" dirty="0">
              <a:latin typeface="+mn-lt"/>
            </a:endParaRPr>
          </a:p>
          <a:p>
            <a:r>
              <a:rPr lang="ru-RU" sz="2400" b="1" dirty="0">
                <a:latin typeface="+mn-lt"/>
              </a:rPr>
              <a:t>“Литер”. </a:t>
            </a:r>
            <a:endParaRPr lang="ru-RU" sz="2400" dirty="0">
              <a:latin typeface="+mn-lt"/>
            </a:endParaRPr>
          </a:p>
          <a:p>
            <a:r>
              <a:rPr lang="ru-RU" sz="2400" b="1" dirty="0">
                <a:latin typeface="+mn-lt"/>
              </a:rPr>
              <a:t>Новостные порталы: “Мой город”, “</a:t>
            </a:r>
            <a:r>
              <a:rPr lang="ru-RU" sz="2400" b="1" dirty="0" err="1">
                <a:latin typeface="+mn-lt"/>
              </a:rPr>
              <a:t>inAlmaty.kz</a:t>
            </a:r>
            <a:r>
              <a:rPr lang="ru-RU" sz="2400" b="1" dirty="0">
                <a:latin typeface="+mn-lt"/>
              </a:rPr>
              <a:t>”, “</a:t>
            </a:r>
            <a:r>
              <a:rPr lang="ru-RU" sz="2400" b="1" dirty="0" err="1">
                <a:latin typeface="+mn-lt"/>
              </a:rPr>
              <a:t>Almaty.tv</a:t>
            </a:r>
            <a:r>
              <a:rPr lang="ru-RU" sz="2400" b="1" dirty="0">
                <a:latin typeface="+mn-lt"/>
              </a:rPr>
              <a:t>”, “</a:t>
            </a:r>
            <a:r>
              <a:rPr lang="ru-RU" sz="2400" b="1" dirty="0" err="1">
                <a:latin typeface="+mn-lt"/>
              </a:rPr>
              <a:t>Sputnik.kz</a:t>
            </a:r>
            <a:r>
              <a:rPr lang="ru-RU" sz="2400" b="1" dirty="0">
                <a:latin typeface="+mn-lt"/>
              </a:rPr>
              <a:t>”, </a:t>
            </a:r>
            <a:endParaRPr lang="ru-RU" sz="2400" dirty="0">
              <a:latin typeface="+mn-lt"/>
            </a:endParaRPr>
          </a:p>
          <a:p>
            <a:r>
              <a:rPr lang="ru-RU" sz="2400" b="1" dirty="0">
                <a:latin typeface="+mn-lt"/>
              </a:rPr>
              <a:t>“</a:t>
            </a:r>
            <a:r>
              <a:rPr lang="ru-RU" sz="2400" b="1" dirty="0" err="1">
                <a:latin typeface="+mn-lt"/>
              </a:rPr>
              <a:t>liter.kz</a:t>
            </a:r>
            <a:r>
              <a:rPr lang="ru-RU" sz="2400" b="1" dirty="0">
                <a:latin typeface="+mn-lt"/>
              </a:rPr>
              <a:t> “</a:t>
            </a:r>
            <a:r>
              <a:rPr lang="ru-RU" sz="2400" b="1" dirty="0" err="1">
                <a:latin typeface="+mn-lt"/>
              </a:rPr>
              <a:t>optimizm.kz</a:t>
            </a:r>
            <a:r>
              <a:rPr lang="ru-RU" sz="2400" b="1" dirty="0">
                <a:latin typeface="+mn-lt"/>
              </a:rPr>
              <a:t>”. </a:t>
            </a:r>
            <a:endParaRPr lang="ru-RU" sz="2400" dirty="0">
              <a:latin typeface="+mn-lt"/>
            </a:endParaRPr>
          </a:p>
          <a:p>
            <a:r>
              <a:rPr lang="ru-RU" sz="2400" b="1" dirty="0">
                <a:latin typeface="+mn-lt"/>
              </a:rPr>
              <a:t>Телеканалы: “Астана ТВ”, “КТК”, “Евразия ТВ” </a:t>
            </a:r>
            <a:endParaRPr lang="ru-RU" sz="2400" dirty="0">
              <a:latin typeface="+mn-lt"/>
            </a:endParaRPr>
          </a:p>
          <a:p>
            <a:r>
              <a:rPr lang="ru-RU" sz="2400" b="1" dirty="0" err="1">
                <a:latin typeface="+mn-lt"/>
              </a:rPr>
              <a:t>“Қазақстан”, </a:t>
            </a:r>
            <a:r>
              <a:rPr lang="ru-RU" sz="2400" b="1" dirty="0">
                <a:latin typeface="+mn-lt"/>
              </a:rPr>
              <a:t>“Хабар”, “</a:t>
            </a:r>
            <a:r>
              <a:rPr lang="ru-RU" sz="2400" b="1" dirty="0" err="1">
                <a:latin typeface="+mn-lt"/>
              </a:rPr>
              <a:t>Алматы</a:t>
            </a:r>
            <a:r>
              <a:rPr lang="ru-RU" sz="2400" b="1" dirty="0">
                <a:latin typeface="+mn-lt"/>
              </a:rPr>
              <a:t> ТВ”. </a:t>
            </a:r>
            <a:endParaRPr lang="ru-RU" sz="2400" dirty="0">
              <a:latin typeface="+mn-lt"/>
            </a:endParaRPr>
          </a:p>
          <a:p>
            <a:r>
              <a:rPr lang="ru-RU" sz="2400" dirty="0"/>
              <a:t> </a:t>
            </a:r>
          </a:p>
          <a:p>
            <a:pPr marL="12700">
              <a:spcBef>
                <a:spcPts val="405"/>
              </a:spcBef>
            </a:pPr>
            <a:endParaRPr lang="ru-RU" sz="2400" b="1" spc="-11" dirty="0" smtClean="0">
              <a:latin typeface="+mn-lt"/>
              <a:cs typeface="Arial"/>
            </a:endParaRPr>
          </a:p>
          <a:p>
            <a:pPr marL="12700">
              <a:spcBef>
                <a:spcPts val="405"/>
              </a:spcBef>
            </a:pPr>
            <a:endParaRPr lang="ru-RU" sz="2400" b="1" spc="-11" dirty="0" smtClean="0">
              <a:latin typeface="+mn-lt"/>
              <a:cs typeface="Arial"/>
            </a:endParaRPr>
          </a:p>
        </p:txBody>
      </p:sp>
      <p:sp>
        <p:nvSpPr>
          <p:cNvPr id="13" name="object 17"/>
          <p:cNvSpPr txBox="1"/>
          <p:nvPr/>
        </p:nvSpPr>
        <p:spPr>
          <a:xfrm>
            <a:off x="11087708" y="2875046"/>
            <a:ext cx="4838092" cy="11785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1"/>
              </a:spcBef>
            </a:pPr>
            <a:endParaRPr lang="ru-RU" sz="2500" b="1" dirty="0">
              <a:solidFill>
                <a:srgbClr val="BA1313"/>
              </a:solidFill>
              <a:latin typeface="Arial"/>
              <a:cs typeface="Arial"/>
            </a:endParaRPr>
          </a:p>
          <a:p>
            <a:pPr marL="12700">
              <a:spcBef>
                <a:spcPts val="111"/>
              </a:spcBef>
            </a:pPr>
            <a:endParaRPr lang="ru-RU" sz="2400" b="1" dirty="0" smtClean="0">
              <a:solidFill>
                <a:schemeClr val="tx1"/>
              </a:solidFill>
              <a:latin typeface="+mn-lt"/>
              <a:cs typeface="Arial"/>
            </a:endParaRPr>
          </a:p>
          <a:p>
            <a:pPr marL="12700">
              <a:spcBef>
                <a:spcPts val="111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cs typeface="Arial"/>
              </a:rPr>
              <a:t>70</a:t>
            </a:r>
            <a:r>
              <a:rPr sz="2400" b="1" spc="-3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2400" b="1" dirty="0">
                <a:solidFill>
                  <a:schemeClr val="tx1"/>
                </a:solidFill>
                <a:latin typeface="+mn-lt"/>
                <a:cs typeface="Arial"/>
              </a:rPr>
              <a:t>публикаций</a:t>
            </a:r>
            <a:r>
              <a:rPr sz="2400" b="1" spc="-14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2400" b="1" dirty="0">
                <a:solidFill>
                  <a:schemeClr val="tx1"/>
                </a:solidFill>
                <a:latin typeface="+mn-lt"/>
                <a:cs typeface="Arial"/>
              </a:rPr>
              <a:t>в</a:t>
            </a:r>
            <a:r>
              <a:rPr sz="2400" b="1" spc="-14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2400" b="1" spc="-11" dirty="0">
                <a:solidFill>
                  <a:schemeClr val="tx1"/>
                </a:solidFill>
                <a:latin typeface="+mn-lt"/>
                <a:cs typeface="Arial"/>
              </a:rPr>
              <a:t>соцсетях</a:t>
            </a:r>
            <a:r>
              <a:rPr sz="2500" b="1" spc="-11" dirty="0">
                <a:solidFill>
                  <a:srgbClr val="BA1313"/>
                </a:solidFill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" name="AutoShape 5" descr="blob:https://web.whatsapp.com/09b98bde-d9e6-4781-a31e-6766af0d3934"/>
          <p:cNvSpPr>
            <a:spLocks noChangeAspect="1" noChangeArrowheads="1"/>
          </p:cNvSpPr>
          <p:nvPr/>
        </p:nvSpPr>
        <p:spPr bwMode="auto">
          <a:xfrm>
            <a:off x="155574" y="-144463"/>
            <a:ext cx="304800" cy="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bject 10"/>
          <p:cNvSpPr txBox="1"/>
          <p:nvPr/>
        </p:nvSpPr>
        <p:spPr>
          <a:xfrm>
            <a:off x="1" y="9523443"/>
            <a:ext cx="8264834" cy="69634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1609" marR="5080" indent="-169543">
              <a:lnSpc>
                <a:spcPts val="2630"/>
              </a:lnSpc>
              <a:spcBef>
                <a:spcPts val="229"/>
              </a:spcBef>
            </a:pPr>
            <a:r>
              <a:rPr lang="ru-RU" sz="2400" b="1" dirty="0">
                <a:solidFill>
                  <a:schemeClr val="tx1"/>
                </a:solidFill>
                <a:latin typeface="+mn-lt"/>
                <a:cs typeface="Arial"/>
              </a:rPr>
              <a:t>Ведется непрерывная работа по </a:t>
            </a:r>
            <a:r>
              <a:rPr sz="2400" b="1" dirty="0" err="1">
                <a:solidFill>
                  <a:schemeClr val="tx1"/>
                </a:solidFill>
                <a:latin typeface="+mn-lt"/>
                <a:cs typeface="Arial"/>
              </a:rPr>
              <a:t>интерактивн</a:t>
            </a:r>
            <a:r>
              <a:rPr lang="ru-RU" sz="2400" b="1" dirty="0">
                <a:solidFill>
                  <a:schemeClr val="tx1"/>
                </a:solidFill>
                <a:latin typeface="+mn-lt"/>
                <a:cs typeface="Arial"/>
              </a:rPr>
              <a:t>ой</a:t>
            </a:r>
            <a:r>
              <a:rPr sz="2400" b="1" spc="95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+mn-lt"/>
                <a:cs typeface="Arial"/>
              </a:rPr>
              <a:t>обратн</a:t>
            </a:r>
            <a:r>
              <a:rPr lang="ru-RU" sz="2400" b="1" dirty="0">
                <a:solidFill>
                  <a:schemeClr val="tx1"/>
                </a:solidFill>
                <a:latin typeface="+mn-lt"/>
                <a:cs typeface="Arial"/>
              </a:rPr>
              <a:t>ой</a:t>
            </a:r>
            <a:r>
              <a:rPr sz="2400" b="1" spc="95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+mn-lt"/>
                <a:cs typeface="Arial"/>
              </a:rPr>
              <a:t>связ</a:t>
            </a:r>
            <a:r>
              <a:rPr lang="ru-RU" sz="2400" b="1" dirty="0">
                <a:solidFill>
                  <a:schemeClr val="tx1"/>
                </a:solidFill>
                <a:latin typeface="+mn-lt"/>
                <a:cs typeface="Arial"/>
              </a:rPr>
              <a:t>и</a:t>
            </a:r>
            <a:r>
              <a:rPr sz="2400" b="1" spc="95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2400" b="1" spc="-61" dirty="0">
                <a:solidFill>
                  <a:schemeClr val="tx1"/>
                </a:solidFill>
                <a:latin typeface="+mn-lt"/>
                <a:cs typeface="Arial"/>
              </a:rPr>
              <a:t>с </a:t>
            </a:r>
            <a:r>
              <a:rPr sz="2400" b="1" dirty="0">
                <a:solidFill>
                  <a:schemeClr val="tx1"/>
                </a:solidFill>
                <a:latin typeface="+mn-lt"/>
                <a:cs typeface="Arial"/>
              </a:rPr>
              <a:t>населением</a:t>
            </a:r>
            <a:r>
              <a:rPr sz="2400" b="1" spc="10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2400" b="1" dirty="0">
                <a:solidFill>
                  <a:schemeClr val="tx1"/>
                </a:solidFill>
                <a:latin typeface="+mn-lt"/>
                <a:cs typeface="Arial"/>
              </a:rPr>
              <a:t>посредством</a:t>
            </a:r>
            <a:r>
              <a:rPr sz="2400" b="1" spc="10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2400" b="1" dirty="0">
                <a:solidFill>
                  <a:schemeClr val="tx1"/>
                </a:solidFill>
                <a:latin typeface="+mn-lt"/>
                <a:cs typeface="Arial"/>
              </a:rPr>
              <a:t>социальных</a:t>
            </a:r>
            <a:r>
              <a:rPr sz="2400" b="1" spc="100" dirty="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sz="2400" b="1" spc="-11" dirty="0">
                <a:solidFill>
                  <a:schemeClr val="tx1"/>
                </a:solidFill>
                <a:latin typeface="+mn-lt"/>
                <a:cs typeface="Arial"/>
              </a:rPr>
              <a:t>сетей</a:t>
            </a:r>
            <a:endParaRPr sz="2400" dirty="0">
              <a:solidFill>
                <a:schemeClr val="tx1"/>
              </a:solidFill>
              <a:latin typeface="+mn-lt"/>
              <a:cs typeface="Arial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8143868" y="8715400"/>
            <a:ext cx="9787006" cy="879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4" marR="5080" algn="ctr">
              <a:lnSpc>
                <a:spcPct val="114999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+mn-lt"/>
                <a:cs typeface="Arial"/>
              </a:rPr>
              <a:t>80</a:t>
            </a:r>
            <a:r>
              <a:rPr sz="2400" b="1" spc="-7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Arial"/>
              </a:rPr>
              <a:t>публикаций</a:t>
            </a:r>
            <a:r>
              <a:rPr sz="2400" b="1" spc="-7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Arial"/>
              </a:rPr>
              <a:t>в</a:t>
            </a:r>
            <a:r>
              <a:rPr sz="2400" b="1" spc="-7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Arial"/>
              </a:rPr>
              <a:t>СМИ</a:t>
            </a:r>
            <a:r>
              <a:rPr sz="2400" b="1" spc="-7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Arial"/>
              </a:rPr>
              <a:t>на</a:t>
            </a:r>
            <a:r>
              <a:rPr sz="2400" b="1" spc="-7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Arial"/>
              </a:rPr>
              <a:t>электронных</a:t>
            </a:r>
            <a:r>
              <a:rPr sz="2400" b="1" spc="-7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+mn-lt"/>
                <a:cs typeface="Arial"/>
              </a:rPr>
              <a:t>новостных</a:t>
            </a:r>
            <a:r>
              <a:rPr sz="2400" b="1" spc="-70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spc="-11" dirty="0">
                <a:solidFill>
                  <a:srgbClr val="C00000"/>
                </a:solidFill>
                <a:latin typeface="+mn-lt"/>
                <a:cs typeface="Arial"/>
              </a:rPr>
              <a:t>порталах </a:t>
            </a:r>
            <a:r>
              <a:rPr sz="2400" b="1" dirty="0">
                <a:solidFill>
                  <a:srgbClr val="C00000"/>
                </a:solidFill>
                <a:latin typeface="+mn-lt"/>
                <a:cs typeface="Arial"/>
              </a:rPr>
              <a:t>50</a:t>
            </a:r>
            <a:r>
              <a:rPr sz="2400" b="1" spc="-95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+mn-lt"/>
                <a:cs typeface="Arial"/>
              </a:rPr>
              <a:t>комментариев</a:t>
            </a:r>
            <a:r>
              <a:rPr sz="2400" b="1" spc="-89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sz="2400" b="1" dirty="0" err="1">
                <a:solidFill>
                  <a:srgbClr val="C00000"/>
                </a:solidFill>
                <a:latin typeface="+mn-lt"/>
                <a:cs typeface="Arial"/>
              </a:rPr>
              <a:t>при</a:t>
            </a:r>
            <a:r>
              <a:rPr sz="2400" b="1" spc="-89" dirty="0">
                <a:solidFill>
                  <a:srgbClr val="C00000"/>
                </a:solidFill>
                <a:latin typeface="+mn-lt"/>
                <a:cs typeface="Arial"/>
              </a:rPr>
              <a:t> </a:t>
            </a:r>
            <a:r>
              <a:rPr lang="ru-RU" sz="2400" b="1" spc="-89" dirty="0">
                <a:solidFill>
                  <a:srgbClr val="C00000"/>
                </a:solidFill>
                <a:latin typeface="+mn-lt"/>
                <a:cs typeface="Arial"/>
              </a:rPr>
              <a:t>удалений гигантской опухоли у ребенка</a:t>
            </a:r>
            <a:r>
              <a:rPr sz="2500" b="1" spc="-11" dirty="0">
                <a:solidFill>
                  <a:srgbClr val="BA1313"/>
                </a:solidFill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2210" y="6429386"/>
            <a:ext cx="5605500" cy="120032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n-lt"/>
              </a:rPr>
              <a:t>Новости Центра также публиковались на официальных ресурсах МЗ РК, УОЗ </a:t>
            </a:r>
            <a:r>
              <a:rPr lang="ru-RU" sz="2400" b="1" dirty="0" err="1">
                <a:solidFill>
                  <a:schemeClr val="tx1"/>
                </a:solidFill>
                <a:latin typeface="+mn-lt"/>
              </a:rPr>
              <a:t>г.Алматы</a:t>
            </a:r>
            <a:r>
              <a:rPr lang="ru-RU" sz="24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+mn-lt"/>
              </a:rPr>
              <a:t>акимата</a:t>
            </a:r>
            <a:r>
              <a:rPr lang="ru-RU" sz="2400" b="1" dirty="0">
                <a:solidFill>
                  <a:schemeClr val="tx1"/>
                </a:solidFill>
                <a:latin typeface="+mn-lt"/>
              </a:rPr>
              <a:t> г. Алматы</a:t>
            </a:r>
          </a:p>
        </p:txBody>
      </p:sp>
      <p:pic>
        <p:nvPicPr>
          <p:cNvPr id="1027" name="Picture 3" descr="C:\Users\User\Downloads\WhatsApp Image 2025-01-22 at 11.18.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58" y="1857353"/>
            <a:ext cx="3857652" cy="4348373"/>
          </a:xfrm>
          <a:prstGeom prst="rect">
            <a:avLst/>
          </a:prstGeom>
          <a:noFill/>
        </p:spPr>
      </p:pic>
      <p:pic>
        <p:nvPicPr>
          <p:cNvPr id="1029" name="Picture 5" descr="C:\Users\User\Downloads\WhatsApp Image 2025-01-22 at 11.21.2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06" y="5857882"/>
            <a:ext cx="3286148" cy="3561659"/>
          </a:xfrm>
          <a:prstGeom prst="rect">
            <a:avLst/>
          </a:prstGeom>
          <a:noFill/>
        </p:spPr>
      </p:pic>
      <p:pic>
        <p:nvPicPr>
          <p:cNvPr id="2" name="Picture 6" descr="C:\Users\User\Downloads\WhatsApp Image 2025-01-22 at 14.04.4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87140" y="0"/>
            <a:ext cx="3387922" cy="3500426"/>
          </a:xfrm>
          <a:prstGeom prst="rect">
            <a:avLst/>
          </a:prstGeom>
          <a:noFill/>
        </p:spPr>
      </p:pic>
      <p:pic>
        <p:nvPicPr>
          <p:cNvPr id="1031" name="Picture 7" descr="C:\Users\User\Downloads\WhatsApp Image 2025-01-22 at 14.06.09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16164" y="285716"/>
            <a:ext cx="2895662" cy="321467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143076" y="357155"/>
            <a:ext cx="7143800" cy="70788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Выполнено в 2024 году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286376"/>
            <a:ext cx="6357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n-lt"/>
              </a:rPr>
              <a:t>228 публикаций </a:t>
            </a:r>
            <a:r>
              <a:rPr lang="ru-RU" sz="2400" b="1" dirty="0" smtClean="0">
                <a:latin typeface="+mn-lt"/>
              </a:rPr>
              <a:t>в разных источниках информационных платформах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32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3784" y="565235"/>
            <a:ext cx="6851904" cy="755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1" y="3695701"/>
            <a:ext cx="184729" cy="369330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16" y="6429384"/>
            <a:ext cx="16430740" cy="3046986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	Открыт </a:t>
            </a:r>
            <a:r>
              <a:rPr lang="ru-RU" sz="2400" b="1" dirty="0">
                <a:latin typeface="+mn-lt"/>
              </a:rPr>
              <a:t>новый корпус для приемного, офтальмологического , реанимационного отделения  с операционным блоком.</a:t>
            </a:r>
          </a:p>
          <a:p>
            <a:r>
              <a:rPr lang="ru-RU" sz="2400" b="1" dirty="0">
                <a:latin typeface="+mn-lt"/>
              </a:rPr>
              <a:t>Приемное отделение построено по международным стандартам неотложной помощи и </a:t>
            </a:r>
            <a:r>
              <a:rPr lang="ru-RU" sz="2400" b="1" dirty="0" smtClean="0">
                <a:latin typeface="+mn-lt"/>
              </a:rPr>
              <a:t>рассчитано </a:t>
            </a:r>
            <a:r>
              <a:rPr lang="ru-RU" sz="2400" b="1" dirty="0">
                <a:latin typeface="+mn-lt"/>
              </a:rPr>
              <a:t>на 500 пациентов в сутки. Корпус включает 26 коек реанимации и интенсивной терапии, четыре операционных блока, а также диагностическое </a:t>
            </a:r>
            <a:r>
              <a:rPr lang="ru-RU" sz="2400" b="1" dirty="0" smtClean="0">
                <a:latin typeface="+mn-lt"/>
              </a:rPr>
              <a:t>отделение</a:t>
            </a:r>
          </a:p>
          <a:p>
            <a:endParaRPr lang="ru-RU" sz="2400" b="1" dirty="0" smtClean="0">
              <a:latin typeface="+mn-lt"/>
            </a:endParaRPr>
          </a:p>
          <a:p>
            <a:r>
              <a:rPr lang="ru-RU" sz="2400" b="1" dirty="0">
                <a:latin typeface="+mn-lt"/>
              </a:rPr>
              <a:t>	</a:t>
            </a:r>
            <a:r>
              <a:rPr lang="ru-RU" sz="2400" b="1" dirty="0" smtClean="0">
                <a:latin typeface="+mn-lt"/>
              </a:rPr>
              <a:t>Офтальмологическое </a:t>
            </a:r>
            <a:r>
              <a:rPr lang="ru-RU" sz="2400" b="1" dirty="0">
                <a:latin typeface="+mn-lt"/>
              </a:rPr>
              <a:t>отделение рассчитано на 60 коек. </a:t>
            </a:r>
            <a:r>
              <a:rPr lang="ru-RU" sz="2400" b="1" dirty="0" smtClean="0">
                <a:latin typeface="+mn-lt"/>
              </a:rPr>
              <a:t>Фондом </a:t>
            </a:r>
            <a:r>
              <a:rPr lang="ru-RU" sz="2400" b="1" dirty="0">
                <a:latin typeface="+mn-lt"/>
              </a:rPr>
              <a:t>«</a:t>
            </a:r>
            <a:r>
              <a:rPr lang="ru-RU" sz="2400" b="1" dirty="0" err="1">
                <a:latin typeface="+mn-lt"/>
              </a:rPr>
              <a:t>Аяла</a:t>
            </a:r>
            <a:r>
              <a:rPr lang="ru-RU" sz="2400" b="1" dirty="0">
                <a:latin typeface="+mn-lt"/>
              </a:rPr>
              <a:t>» </a:t>
            </a:r>
            <a:r>
              <a:rPr lang="ru-RU" sz="2400" b="1" dirty="0" smtClean="0">
                <a:latin typeface="+mn-lt"/>
              </a:rPr>
              <a:t>приобретена лазерная </a:t>
            </a:r>
            <a:r>
              <a:rPr lang="ru-RU" sz="2400" b="1" dirty="0" smtClean="0">
                <a:latin typeface="+mn-lt"/>
              </a:rPr>
              <a:t>хирургическая </a:t>
            </a:r>
            <a:r>
              <a:rPr lang="ru-RU" sz="2400" b="1" dirty="0" smtClean="0">
                <a:latin typeface="+mn-lt"/>
              </a:rPr>
              <a:t>система- </a:t>
            </a:r>
            <a:r>
              <a:rPr lang="en-US" sz="2400" b="1" dirty="0" smtClean="0">
                <a:latin typeface="+mn-lt"/>
              </a:rPr>
              <a:t>Constellation Vision</a:t>
            </a:r>
            <a:r>
              <a:rPr lang="ru-RU" sz="2400" b="1" dirty="0" smtClean="0">
                <a:latin typeface="+mn-lt"/>
              </a:rPr>
              <a:t>, также были </a:t>
            </a:r>
            <a:r>
              <a:rPr lang="ru-RU" sz="2400" b="1" dirty="0">
                <a:latin typeface="+mn-lt"/>
              </a:rPr>
              <a:t>обучены </a:t>
            </a:r>
            <a:r>
              <a:rPr lang="ru-RU" sz="2400" b="1" dirty="0" smtClean="0">
                <a:latin typeface="+mn-lt"/>
              </a:rPr>
              <a:t>специалисты - офтальмологи </a:t>
            </a:r>
            <a:r>
              <a:rPr lang="ru-RU" sz="2400" b="1" dirty="0" smtClean="0">
                <a:latin typeface="+mn-lt"/>
              </a:rPr>
              <a:t>за </a:t>
            </a:r>
            <a:r>
              <a:rPr lang="ru-RU" sz="2400" b="1" dirty="0">
                <a:latin typeface="+mn-lt"/>
              </a:rPr>
              <a:t>рубежом, Индия, г.Дели. </a:t>
            </a:r>
          </a:p>
        </p:txBody>
      </p:sp>
      <p:pic>
        <p:nvPicPr>
          <p:cNvPr id="10" name="Picture 2" descr="C:\Users\User\Downloads\WhatsApp Image 2025-01-22 at 11.07.0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54" y="2071667"/>
            <a:ext cx="6008856" cy="3705227"/>
          </a:xfrm>
          <a:prstGeom prst="rect">
            <a:avLst/>
          </a:prstGeom>
          <a:noFill/>
        </p:spPr>
      </p:pic>
      <p:pic>
        <p:nvPicPr>
          <p:cNvPr id="11" name="Picture 4" descr="C:\Users\User\Downloads\WhatsApp Image 2025-01-22 at 11.18.5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49" y="1000097"/>
            <a:ext cx="4509946" cy="5143536"/>
          </a:xfrm>
          <a:prstGeom prst="rect">
            <a:avLst/>
          </a:prstGeom>
          <a:noFill/>
        </p:spPr>
      </p:pic>
      <p:sp>
        <p:nvSpPr>
          <p:cNvPr id="13" name="object 4"/>
          <p:cNvSpPr/>
          <p:nvPr/>
        </p:nvSpPr>
        <p:spPr>
          <a:xfrm>
            <a:off x="785754" y="285716"/>
            <a:ext cx="10144196" cy="1071570"/>
          </a:xfrm>
          <a:custGeom>
            <a:avLst/>
            <a:gdLst/>
            <a:ahLst/>
            <a:cxnLst/>
            <a:rect l="l" t="t" r="r" b="b"/>
            <a:pathLst>
              <a:path w="10168890" h="1412239">
                <a:moveTo>
                  <a:pt x="9463924" y="1411696"/>
                </a:moveTo>
                <a:lnTo>
                  <a:pt x="705848" y="1411696"/>
                </a:lnTo>
                <a:lnTo>
                  <a:pt x="657521" y="1410068"/>
                </a:lnTo>
                <a:lnTo>
                  <a:pt x="610069" y="1405253"/>
                </a:lnTo>
                <a:lnTo>
                  <a:pt x="563595" y="1397356"/>
                </a:lnTo>
                <a:lnTo>
                  <a:pt x="518206" y="1386483"/>
                </a:lnTo>
                <a:lnTo>
                  <a:pt x="474005" y="1372738"/>
                </a:lnTo>
                <a:lnTo>
                  <a:pt x="431100" y="1356227"/>
                </a:lnTo>
                <a:lnTo>
                  <a:pt x="389594" y="1337056"/>
                </a:lnTo>
                <a:lnTo>
                  <a:pt x="349593" y="1315328"/>
                </a:lnTo>
                <a:lnTo>
                  <a:pt x="311201" y="1291149"/>
                </a:lnTo>
                <a:lnTo>
                  <a:pt x="274525" y="1264624"/>
                </a:lnTo>
                <a:lnTo>
                  <a:pt x="239669" y="1235859"/>
                </a:lnTo>
                <a:lnTo>
                  <a:pt x="206738" y="1204958"/>
                </a:lnTo>
                <a:lnTo>
                  <a:pt x="175837" y="1172027"/>
                </a:lnTo>
                <a:lnTo>
                  <a:pt x="147072" y="1137171"/>
                </a:lnTo>
                <a:lnTo>
                  <a:pt x="120547" y="1100495"/>
                </a:lnTo>
                <a:lnTo>
                  <a:pt x="96369" y="1062103"/>
                </a:lnTo>
                <a:lnTo>
                  <a:pt x="74641" y="1022102"/>
                </a:lnTo>
                <a:lnTo>
                  <a:pt x="55469" y="980596"/>
                </a:lnTo>
                <a:lnTo>
                  <a:pt x="38958" y="937691"/>
                </a:lnTo>
                <a:lnTo>
                  <a:pt x="25213" y="893491"/>
                </a:lnTo>
                <a:lnTo>
                  <a:pt x="14340" y="848101"/>
                </a:lnTo>
                <a:lnTo>
                  <a:pt x="6443" y="801628"/>
                </a:lnTo>
                <a:lnTo>
                  <a:pt x="1628" y="754175"/>
                </a:lnTo>
                <a:lnTo>
                  <a:pt x="0" y="705848"/>
                </a:lnTo>
                <a:lnTo>
                  <a:pt x="1628" y="657521"/>
                </a:lnTo>
                <a:lnTo>
                  <a:pt x="6443" y="610069"/>
                </a:lnTo>
                <a:lnTo>
                  <a:pt x="14340" y="563595"/>
                </a:lnTo>
                <a:lnTo>
                  <a:pt x="25213" y="518206"/>
                </a:lnTo>
                <a:lnTo>
                  <a:pt x="38958" y="474005"/>
                </a:lnTo>
                <a:lnTo>
                  <a:pt x="55469" y="431100"/>
                </a:lnTo>
                <a:lnTo>
                  <a:pt x="74641" y="389594"/>
                </a:lnTo>
                <a:lnTo>
                  <a:pt x="96369" y="349593"/>
                </a:lnTo>
                <a:lnTo>
                  <a:pt x="120547" y="311201"/>
                </a:lnTo>
                <a:lnTo>
                  <a:pt x="147072" y="274525"/>
                </a:lnTo>
                <a:lnTo>
                  <a:pt x="175837" y="239669"/>
                </a:lnTo>
                <a:lnTo>
                  <a:pt x="206738" y="206738"/>
                </a:lnTo>
                <a:lnTo>
                  <a:pt x="239669" y="175837"/>
                </a:lnTo>
                <a:lnTo>
                  <a:pt x="274525" y="147072"/>
                </a:lnTo>
                <a:lnTo>
                  <a:pt x="311201" y="120547"/>
                </a:lnTo>
                <a:lnTo>
                  <a:pt x="349593" y="96369"/>
                </a:lnTo>
                <a:lnTo>
                  <a:pt x="389594" y="74641"/>
                </a:lnTo>
                <a:lnTo>
                  <a:pt x="431100" y="55469"/>
                </a:lnTo>
                <a:lnTo>
                  <a:pt x="474005" y="38958"/>
                </a:lnTo>
                <a:lnTo>
                  <a:pt x="518206" y="25213"/>
                </a:lnTo>
                <a:lnTo>
                  <a:pt x="563595" y="14340"/>
                </a:lnTo>
                <a:lnTo>
                  <a:pt x="610069" y="6443"/>
                </a:lnTo>
                <a:lnTo>
                  <a:pt x="657521" y="1628"/>
                </a:lnTo>
                <a:lnTo>
                  <a:pt x="705848" y="0"/>
                </a:lnTo>
                <a:lnTo>
                  <a:pt x="9463924" y="0"/>
                </a:lnTo>
                <a:lnTo>
                  <a:pt x="9512251" y="1628"/>
                </a:lnTo>
                <a:lnTo>
                  <a:pt x="9559703" y="6443"/>
                </a:lnTo>
                <a:lnTo>
                  <a:pt x="9606177" y="14340"/>
                </a:lnTo>
                <a:lnTo>
                  <a:pt x="9651566" y="25213"/>
                </a:lnTo>
                <a:lnTo>
                  <a:pt x="9695766" y="38958"/>
                </a:lnTo>
                <a:lnTo>
                  <a:pt x="9738672" y="55469"/>
                </a:lnTo>
                <a:lnTo>
                  <a:pt x="9780178" y="74641"/>
                </a:lnTo>
                <a:lnTo>
                  <a:pt x="9820179" y="96369"/>
                </a:lnTo>
                <a:lnTo>
                  <a:pt x="9858570" y="120547"/>
                </a:lnTo>
                <a:lnTo>
                  <a:pt x="9895247" y="147072"/>
                </a:lnTo>
                <a:lnTo>
                  <a:pt x="9930103" y="175837"/>
                </a:lnTo>
                <a:lnTo>
                  <a:pt x="9963034" y="206738"/>
                </a:lnTo>
                <a:lnTo>
                  <a:pt x="9993935" y="239669"/>
                </a:lnTo>
                <a:lnTo>
                  <a:pt x="10022700" y="274525"/>
                </a:lnTo>
                <a:lnTo>
                  <a:pt x="10049225" y="311201"/>
                </a:lnTo>
                <a:lnTo>
                  <a:pt x="10073403" y="349593"/>
                </a:lnTo>
                <a:lnTo>
                  <a:pt x="10095131" y="389594"/>
                </a:lnTo>
                <a:lnTo>
                  <a:pt x="10114303" y="431100"/>
                </a:lnTo>
                <a:lnTo>
                  <a:pt x="10130814" y="474005"/>
                </a:lnTo>
                <a:lnTo>
                  <a:pt x="10144559" y="518206"/>
                </a:lnTo>
                <a:lnTo>
                  <a:pt x="10155432" y="563595"/>
                </a:lnTo>
                <a:lnTo>
                  <a:pt x="10163329" y="610069"/>
                </a:lnTo>
                <a:lnTo>
                  <a:pt x="10168144" y="657521"/>
                </a:lnTo>
                <a:lnTo>
                  <a:pt x="10168629" y="671917"/>
                </a:lnTo>
                <a:lnTo>
                  <a:pt x="10168629" y="739779"/>
                </a:lnTo>
                <a:lnTo>
                  <a:pt x="10163329" y="801628"/>
                </a:lnTo>
                <a:lnTo>
                  <a:pt x="10155432" y="848101"/>
                </a:lnTo>
                <a:lnTo>
                  <a:pt x="10144559" y="893491"/>
                </a:lnTo>
                <a:lnTo>
                  <a:pt x="10130814" y="937691"/>
                </a:lnTo>
                <a:lnTo>
                  <a:pt x="10114303" y="980596"/>
                </a:lnTo>
                <a:lnTo>
                  <a:pt x="10095131" y="1022102"/>
                </a:lnTo>
                <a:lnTo>
                  <a:pt x="10073403" y="1062103"/>
                </a:lnTo>
                <a:lnTo>
                  <a:pt x="10049225" y="1100495"/>
                </a:lnTo>
                <a:lnTo>
                  <a:pt x="10022700" y="1137171"/>
                </a:lnTo>
                <a:lnTo>
                  <a:pt x="9993935" y="1172027"/>
                </a:lnTo>
                <a:lnTo>
                  <a:pt x="9963034" y="1204958"/>
                </a:lnTo>
                <a:lnTo>
                  <a:pt x="9930103" y="1235859"/>
                </a:lnTo>
                <a:lnTo>
                  <a:pt x="9895247" y="1264624"/>
                </a:lnTo>
                <a:lnTo>
                  <a:pt x="9858570" y="1291149"/>
                </a:lnTo>
                <a:lnTo>
                  <a:pt x="9820179" y="1315328"/>
                </a:lnTo>
                <a:lnTo>
                  <a:pt x="9780178" y="1337056"/>
                </a:lnTo>
                <a:lnTo>
                  <a:pt x="9738672" y="1356227"/>
                </a:lnTo>
                <a:lnTo>
                  <a:pt x="9695766" y="1372738"/>
                </a:lnTo>
                <a:lnTo>
                  <a:pt x="9651566" y="1386483"/>
                </a:lnTo>
                <a:lnTo>
                  <a:pt x="9606177" y="1397356"/>
                </a:lnTo>
                <a:lnTo>
                  <a:pt x="9559703" y="1405253"/>
                </a:lnTo>
                <a:lnTo>
                  <a:pt x="9512251" y="1410068"/>
                </a:lnTo>
                <a:lnTo>
                  <a:pt x="9463924" y="1411696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857325" y="428592"/>
            <a:ext cx="7500990" cy="70788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Выполнено в 2024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185769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5411" y="541614"/>
            <a:ext cx="9334407" cy="887110"/>
          </a:xfrm>
          <a:custGeom>
            <a:avLst/>
            <a:gdLst/>
            <a:ahLst/>
            <a:cxnLst/>
            <a:rect l="l" t="t" r="r" b="b"/>
            <a:pathLst>
              <a:path w="15123794" h="1455420">
                <a:moveTo>
                  <a:pt x="14230584" y="1454961"/>
                </a:moveTo>
                <a:lnTo>
                  <a:pt x="893964" y="1454961"/>
                </a:lnTo>
                <a:lnTo>
                  <a:pt x="841437" y="1453726"/>
                </a:lnTo>
                <a:lnTo>
                  <a:pt x="789709" y="1450066"/>
                </a:lnTo>
                <a:lnTo>
                  <a:pt x="738864" y="1444051"/>
                </a:lnTo>
                <a:lnTo>
                  <a:pt x="688986" y="1435747"/>
                </a:lnTo>
                <a:lnTo>
                  <a:pt x="640159" y="1425224"/>
                </a:lnTo>
                <a:lnTo>
                  <a:pt x="592466" y="1412550"/>
                </a:lnTo>
                <a:lnTo>
                  <a:pt x="545993" y="1397792"/>
                </a:lnTo>
                <a:lnTo>
                  <a:pt x="500821" y="1381019"/>
                </a:lnTo>
                <a:lnTo>
                  <a:pt x="457036" y="1362299"/>
                </a:lnTo>
                <a:lnTo>
                  <a:pt x="414720" y="1341701"/>
                </a:lnTo>
                <a:lnTo>
                  <a:pt x="373959" y="1319292"/>
                </a:lnTo>
                <a:lnTo>
                  <a:pt x="334835" y="1295141"/>
                </a:lnTo>
                <a:lnTo>
                  <a:pt x="297432" y="1269317"/>
                </a:lnTo>
                <a:lnTo>
                  <a:pt x="261836" y="1241887"/>
                </a:lnTo>
                <a:lnTo>
                  <a:pt x="228128" y="1212919"/>
                </a:lnTo>
                <a:lnTo>
                  <a:pt x="196393" y="1182482"/>
                </a:lnTo>
                <a:lnTo>
                  <a:pt x="166716" y="1150644"/>
                </a:lnTo>
                <a:lnTo>
                  <a:pt x="139179" y="1117474"/>
                </a:lnTo>
                <a:lnTo>
                  <a:pt x="113867" y="1083039"/>
                </a:lnTo>
                <a:lnTo>
                  <a:pt x="90863" y="1047408"/>
                </a:lnTo>
                <a:lnTo>
                  <a:pt x="70252" y="1010648"/>
                </a:lnTo>
                <a:lnTo>
                  <a:pt x="52116" y="972829"/>
                </a:lnTo>
                <a:lnTo>
                  <a:pt x="36541" y="934019"/>
                </a:lnTo>
                <a:lnTo>
                  <a:pt x="23610" y="894285"/>
                </a:lnTo>
                <a:lnTo>
                  <a:pt x="13406" y="853696"/>
                </a:lnTo>
                <a:lnTo>
                  <a:pt x="6014" y="812320"/>
                </a:lnTo>
                <a:lnTo>
                  <a:pt x="1517" y="770225"/>
                </a:lnTo>
                <a:lnTo>
                  <a:pt x="0" y="727480"/>
                </a:lnTo>
                <a:lnTo>
                  <a:pt x="1517" y="684735"/>
                </a:lnTo>
                <a:lnTo>
                  <a:pt x="6014" y="642641"/>
                </a:lnTo>
                <a:lnTo>
                  <a:pt x="13406" y="601265"/>
                </a:lnTo>
                <a:lnTo>
                  <a:pt x="23610" y="560675"/>
                </a:lnTo>
                <a:lnTo>
                  <a:pt x="36541" y="520942"/>
                </a:lnTo>
                <a:lnTo>
                  <a:pt x="52116" y="482131"/>
                </a:lnTo>
                <a:lnTo>
                  <a:pt x="70252" y="444312"/>
                </a:lnTo>
                <a:lnTo>
                  <a:pt x="90863" y="407553"/>
                </a:lnTo>
                <a:lnTo>
                  <a:pt x="113867" y="371921"/>
                </a:lnTo>
                <a:lnTo>
                  <a:pt x="139179" y="337486"/>
                </a:lnTo>
                <a:lnTo>
                  <a:pt x="166716" y="304316"/>
                </a:lnTo>
                <a:lnTo>
                  <a:pt x="196393" y="272478"/>
                </a:lnTo>
                <a:lnTo>
                  <a:pt x="228128" y="242041"/>
                </a:lnTo>
                <a:lnTo>
                  <a:pt x="261836" y="213074"/>
                </a:lnTo>
                <a:lnTo>
                  <a:pt x="297432" y="185643"/>
                </a:lnTo>
                <a:lnTo>
                  <a:pt x="334835" y="159819"/>
                </a:lnTo>
                <a:lnTo>
                  <a:pt x="373959" y="135668"/>
                </a:lnTo>
                <a:lnTo>
                  <a:pt x="414720" y="113259"/>
                </a:lnTo>
                <a:lnTo>
                  <a:pt x="457036" y="92661"/>
                </a:lnTo>
                <a:lnTo>
                  <a:pt x="500821" y="73941"/>
                </a:lnTo>
                <a:lnTo>
                  <a:pt x="545993" y="57169"/>
                </a:lnTo>
                <a:lnTo>
                  <a:pt x="592466" y="42411"/>
                </a:lnTo>
                <a:lnTo>
                  <a:pt x="640159" y="29736"/>
                </a:lnTo>
                <a:lnTo>
                  <a:pt x="688986" y="19213"/>
                </a:lnTo>
                <a:lnTo>
                  <a:pt x="738864" y="10909"/>
                </a:lnTo>
                <a:lnTo>
                  <a:pt x="789709" y="4894"/>
                </a:lnTo>
                <a:lnTo>
                  <a:pt x="841437" y="1234"/>
                </a:lnTo>
                <a:lnTo>
                  <a:pt x="893964" y="0"/>
                </a:lnTo>
                <a:lnTo>
                  <a:pt x="14230584" y="0"/>
                </a:lnTo>
                <a:lnTo>
                  <a:pt x="14283111" y="1234"/>
                </a:lnTo>
                <a:lnTo>
                  <a:pt x="14334839" y="4894"/>
                </a:lnTo>
                <a:lnTo>
                  <a:pt x="14385683" y="10909"/>
                </a:lnTo>
                <a:lnTo>
                  <a:pt x="14435561" y="19213"/>
                </a:lnTo>
                <a:lnTo>
                  <a:pt x="14484388" y="29736"/>
                </a:lnTo>
                <a:lnTo>
                  <a:pt x="14532081" y="42411"/>
                </a:lnTo>
                <a:lnTo>
                  <a:pt x="14578555" y="57169"/>
                </a:lnTo>
                <a:lnTo>
                  <a:pt x="14623726" y="73941"/>
                </a:lnTo>
                <a:lnTo>
                  <a:pt x="14667512" y="92661"/>
                </a:lnTo>
                <a:lnTo>
                  <a:pt x="14709827" y="113259"/>
                </a:lnTo>
                <a:lnTo>
                  <a:pt x="14750589" y="135668"/>
                </a:lnTo>
                <a:lnTo>
                  <a:pt x="14789712" y="159819"/>
                </a:lnTo>
                <a:lnTo>
                  <a:pt x="14827115" y="185643"/>
                </a:lnTo>
                <a:lnTo>
                  <a:pt x="14862712" y="213074"/>
                </a:lnTo>
                <a:lnTo>
                  <a:pt x="14896419" y="242041"/>
                </a:lnTo>
                <a:lnTo>
                  <a:pt x="14928154" y="272478"/>
                </a:lnTo>
                <a:lnTo>
                  <a:pt x="14957831" y="304316"/>
                </a:lnTo>
                <a:lnTo>
                  <a:pt x="14985368" y="337486"/>
                </a:lnTo>
                <a:lnTo>
                  <a:pt x="15010680" y="371921"/>
                </a:lnTo>
                <a:lnTo>
                  <a:pt x="15033684" y="407553"/>
                </a:lnTo>
                <a:lnTo>
                  <a:pt x="15054296" y="444312"/>
                </a:lnTo>
                <a:lnTo>
                  <a:pt x="15072431" y="482131"/>
                </a:lnTo>
                <a:lnTo>
                  <a:pt x="15088006" y="520942"/>
                </a:lnTo>
                <a:lnTo>
                  <a:pt x="15100938" y="560675"/>
                </a:lnTo>
                <a:lnTo>
                  <a:pt x="15111141" y="601265"/>
                </a:lnTo>
                <a:lnTo>
                  <a:pt x="15118534" y="642641"/>
                </a:lnTo>
                <a:lnTo>
                  <a:pt x="15123030" y="684735"/>
                </a:lnTo>
                <a:lnTo>
                  <a:pt x="15123639" y="701883"/>
                </a:lnTo>
                <a:lnTo>
                  <a:pt x="15123639" y="753077"/>
                </a:lnTo>
                <a:lnTo>
                  <a:pt x="15118534" y="812320"/>
                </a:lnTo>
                <a:lnTo>
                  <a:pt x="15111141" y="853696"/>
                </a:lnTo>
                <a:lnTo>
                  <a:pt x="15100938" y="894285"/>
                </a:lnTo>
                <a:lnTo>
                  <a:pt x="15088006" y="934019"/>
                </a:lnTo>
                <a:lnTo>
                  <a:pt x="15072431" y="972829"/>
                </a:lnTo>
                <a:lnTo>
                  <a:pt x="15054296" y="1010648"/>
                </a:lnTo>
                <a:lnTo>
                  <a:pt x="15033684" y="1047408"/>
                </a:lnTo>
                <a:lnTo>
                  <a:pt x="15010680" y="1083039"/>
                </a:lnTo>
                <a:lnTo>
                  <a:pt x="14985368" y="1117474"/>
                </a:lnTo>
                <a:lnTo>
                  <a:pt x="14957831" y="1150644"/>
                </a:lnTo>
                <a:lnTo>
                  <a:pt x="14928154" y="1182482"/>
                </a:lnTo>
                <a:lnTo>
                  <a:pt x="14896419" y="1212919"/>
                </a:lnTo>
                <a:lnTo>
                  <a:pt x="14862712" y="1241887"/>
                </a:lnTo>
                <a:lnTo>
                  <a:pt x="14827115" y="1269317"/>
                </a:lnTo>
                <a:lnTo>
                  <a:pt x="14789712" y="1295141"/>
                </a:lnTo>
                <a:lnTo>
                  <a:pt x="14750589" y="1319292"/>
                </a:lnTo>
                <a:lnTo>
                  <a:pt x="14709827" y="1341701"/>
                </a:lnTo>
                <a:lnTo>
                  <a:pt x="14667512" y="1362299"/>
                </a:lnTo>
                <a:lnTo>
                  <a:pt x="14623726" y="1381019"/>
                </a:lnTo>
                <a:lnTo>
                  <a:pt x="14578555" y="1397792"/>
                </a:lnTo>
                <a:lnTo>
                  <a:pt x="14532081" y="1412550"/>
                </a:lnTo>
                <a:lnTo>
                  <a:pt x="14484388" y="1425224"/>
                </a:lnTo>
                <a:lnTo>
                  <a:pt x="14435561" y="1435747"/>
                </a:lnTo>
                <a:lnTo>
                  <a:pt x="14385683" y="1444051"/>
                </a:lnTo>
                <a:lnTo>
                  <a:pt x="14334839" y="1450066"/>
                </a:lnTo>
                <a:lnTo>
                  <a:pt x="14283111" y="1453726"/>
                </a:lnTo>
                <a:lnTo>
                  <a:pt x="14230584" y="1454961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               Планы в 2025 году</a:t>
            </a:r>
            <a:endParaRPr sz="40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2562" y="1785914"/>
            <a:ext cx="8515350" cy="639127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93390" y="7767039"/>
            <a:ext cx="4318636" cy="0"/>
          </a:xfrm>
          <a:custGeom>
            <a:avLst/>
            <a:gdLst/>
            <a:ahLst/>
            <a:cxnLst/>
            <a:rect l="l" t="t" r="r" b="b"/>
            <a:pathLst>
              <a:path w="4318634">
                <a:moveTo>
                  <a:pt x="0" y="0"/>
                </a:moveTo>
                <a:lnTo>
                  <a:pt x="4318621" y="0"/>
                </a:lnTo>
              </a:path>
            </a:pathLst>
          </a:custGeom>
          <a:ln w="140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59648" y="488062"/>
            <a:ext cx="1000124" cy="13239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26" y="2571733"/>
            <a:ext cx="8858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+mn-lt"/>
              </a:rPr>
              <a:t>Неонатальное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отделение : </a:t>
            </a:r>
            <a:endParaRPr lang="ru-RU" sz="2400" b="1" dirty="0" smtClean="0">
              <a:latin typeface="+mn-lt"/>
            </a:endParaRPr>
          </a:p>
          <a:p>
            <a:endParaRPr lang="ru-RU" sz="2400" b="1" dirty="0">
              <a:latin typeface="+mn-lt"/>
            </a:endParaRPr>
          </a:p>
          <a:p>
            <a:r>
              <a:rPr lang="ru-RU" sz="2400" b="1" dirty="0">
                <a:latin typeface="+mn-lt"/>
              </a:rPr>
              <a:t>Отделение для выхаживания новорожденных и недоношенных. </a:t>
            </a:r>
          </a:p>
          <a:p>
            <a:r>
              <a:rPr lang="ru-RU" sz="2400" b="1" dirty="0">
                <a:latin typeface="+mn-lt"/>
              </a:rPr>
              <a:t>Проведение терапевтических и ранних реабилитационных мероприятий новорожденным и недоношенным детям после завершения комплекса </a:t>
            </a:r>
            <a:r>
              <a:rPr lang="ru-RU" sz="2400" b="1" dirty="0" err="1" smtClean="0">
                <a:latin typeface="+mn-lt"/>
              </a:rPr>
              <a:t>реанимационно</a:t>
            </a:r>
            <a:r>
              <a:rPr lang="ru-RU" sz="2400" b="1" dirty="0" smtClean="0">
                <a:latin typeface="+mn-lt"/>
              </a:rPr>
              <a:t> - </a:t>
            </a:r>
            <a:r>
              <a:rPr lang="ru-RU" sz="2400" b="1" dirty="0">
                <a:latin typeface="+mn-lt"/>
              </a:rPr>
              <a:t>интенсивного лечения, а также детям с хирургической патологией в позднем послеоперационном периоде </a:t>
            </a:r>
            <a:r>
              <a:rPr lang="ru-RU" sz="2400" b="1" dirty="0" smtClean="0">
                <a:latin typeface="+mn-lt"/>
              </a:rPr>
              <a:t>.</a:t>
            </a:r>
          </a:p>
          <a:p>
            <a:endParaRPr lang="ru-RU" sz="2400" b="1" dirty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Отделение ЧЛХ и ЛОР:</a:t>
            </a:r>
          </a:p>
          <a:p>
            <a:endParaRPr lang="ru-RU" sz="2400" b="1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Проведение оперативных вмешательств, консервативное лечение детям  от 0 до 18 лет.</a:t>
            </a:r>
          </a:p>
          <a:p>
            <a:endParaRPr lang="ru-RU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59150" y="341930"/>
            <a:ext cx="11013742" cy="1140461"/>
          </a:xfrm>
          <a:custGeom>
            <a:avLst/>
            <a:gdLst/>
            <a:ahLst/>
            <a:cxnLst/>
            <a:rect l="l" t="t" r="r" b="b"/>
            <a:pathLst>
              <a:path w="7529195" h="1140460">
                <a:moveTo>
                  <a:pt x="6958843" y="1140029"/>
                </a:moveTo>
                <a:lnTo>
                  <a:pt x="570014" y="1140029"/>
                </a:lnTo>
                <a:lnTo>
                  <a:pt x="520831" y="1137937"/>
                </a:lnTo>
                <a:lnTo>
                  <a:pt x="472810" y="1131774"/>
                </a:lnTo>
                <a:lnTo>
                  <a:pt x="426122" y="1121712"/>
                </a:lnTo>
                <a:lnTo>
                  <a:pt x="380937" y="1107922"/>
                </a:lnTo>
                <a:lnTo>
                  <a:pt x="337428" y="1090574"/>
                </a:lnTo>
                <a:lnTo>
                  <a:pt x="295765" y="1069840"/>
                </a:lnTo>
                <a:lnTo>
                  <a:pt x="256119" y="1045891"/>
                </a:lnTo>
                <a:lnTo>
                  <a:pt x="218662" y="1018898"/>
                </a:lnTo>
                <a:lnTo>
                  <a:pt x="183564" y="989033"/>
                </a:lnTo>
                <a:lnTo>
                  <a:pt x="150996" y="956465"/>
                </a:lnTo>
                <a:lnTo>
                  <a:pt x="121131" y="921367"/>
                </a:lnTo>
                <a:lnTo>
                  <a:pt x="94138" y="883910"/>
                </a:lnTo>
                <a:lnTo>
                  <a:pt x="70189" y="844264"/>
                </a:lnTo>
                <a:lnTo>
                  <a:pt x="49455" y="802601"/>
                </a:lnTo>
                <a:lnTo>
                  <a:pt x="32107" y="759092"/>
                </a:lnTo>
                <a:lnTo>
                  <a:pt x="18317" y="713907"/>
                </a:lnTo>
                <a:lnTo>
                  <a:pt x="8255" y="667219"/>
                </a:lnTo>
                <a:lnTo>
                  <a:pt x="2092" y="619198"/>
                </a:lnTo>
                <a:lnTo>
                  <a:pt x="0" y="570014"/>
                </a:lnTo>
                <a:lnTo>
                  <a:pt x="2092" y="520831"/>
                </a:lnTo>
                <a:lnTo>
                  <a:pt x="8255" y="472810"/>
                </a:lnTo>
                <a:lnTo>
                  <a:pt x="18317" y="426122"/>
                </a:lnTo>
                <a:lnTo>
                  <a:pt x="32107" y="380937"/>
                </a:lnTo>
                <a:lnTo>
                  <a:pt x="49455" y="337428"/>
                </a:lnTo>
                <a:lnTo>
                  <a:pt x="70189" y="295765"/>
                </a:lnTo>
                <a:lnTo>
                  <a:pt x="94138" y="256119"/>
                </a:lnTo>
                <a:lnTo>
                  <a:pt x="121131" y="218662"/>
                </a:lnTo>
                <a:lnTo>
                  <a:pt x="150996" y="183564"/>
                </a:lnTo>
                <a:lnTo>
                  <a:pt x="183564" y="150996"/>
                </a:lnTo>
                <a:lnTo>
                  <a:pt x="218662" y="121131"/>
                </a:lnTo>
                <a:lnTo>
                  <a:pt x="256119" y="94138"/>
                </a:lnTo>
                <a:lnTo>
                  <a:pt x="295765" y="70189"/>
                </a:lnTo>
                <a:lnTo>
                  <a:pt x="337428" y="49455"/>
                </a:lnTo>
                <a:lnTo>
                  <a:pt x="380937" y="32107"/>
                </a:lnTo>
                <a:lnTo>
                  <a:pt x="426122" y="18317"/>
                </a:lnTo>
                <a:lnTo>
                  <a:pt x="472810" y="8255"/>
                </a:lnTo>
                <a:lnTo>
                  <a:pt x="520831" y="2092"/>
                </a:lnTo>
                <a:lnTo>
                  <a:pt x="570014" y="0"/>
                </a:lnTo>
                <a:lnTo>
                  <a:pt x="6958843" y="0"/>
                </a:lnTo>
                <a:lnTo>
                  <a:pt x="7008026" y="2092"/>
                </a:lnTo>
                <a:lnTo>
                  <a:pt x="7056048" y="8255"/>
                </a:lnTo>
                <a:lnTo>
                  <a:pt x="7102736" y="18317"/>
                </a:lnTo>
                <a:lnTo>
                  <a:pt x="7147921" y="32107"/>
                </a:lnTo>
                <a:lnTo>
                  <a:pt x="7191430" y="49455"/>
                </a:lnTo>
                <a:lnTo>
                  <a:pt x="7233093" y="70189"/>
                </a:lnTo>
                <a:lnTo>
                  <a:pt x="7272739" y="94138"/>
                </a:lnTo>
                <a:lnTo>
                  <a:pt x="7310196" y="121131"/>
                </a:lnTo>
                <a:lnTo>
                  <a:pt x="7345294" y="150996"/>
                </a:lnTo>
                <a:lnTo>
                  <a:pt x="7377862" y="183564"/>
                </a:lnTo>
                <a:lnTo>
                  <a:pt x="7407727" y="218662"/>
                </a:lnTo>
                <a:lnTo>
                  <a:pt x="7434720" y="256119"/>
                </a:lnTo>
                <a:lnTo>
                  <a:pt x="7458669" y="295765"/>
                </a:lnTo>
                <a:lnTo>
                  <a:pt x="7479403" y="337428"/>
                </a:lnTo>
                <a:lnTo>
                  <a:pt x="7496751" y="380937"/>
                </a:lnTo>
                <a:lnTo>
                  <a:pt x="7510541" y="426122"/>
                </a:lnTo>
                <a:lnTo>
                  <a:pt x="7520603" y="472810"/>
                </a:lnTo>
                <a:lnTo>
                  <a:pt x="7526766" y="520831"/>
                </a:lnTo>
                <a:lnTo>
                  <a:pt x="7528859" y="570014"/>
                </a:lnTo>
                <a:lnTo>
                  <a:pt x="7526766" y="619198"/>
                </a:lnTo>
                <a:lnTo>
                  <a:pt x="7520603" y="667219"/>
                </a:lnTo>
                <a:lnTo>
                  <a:pt x="7510541" y="713907"/>
                </a:lnTo>
                <a:lnTo>
                  <a:pt x="7496751" y="759092"/>
                </a:lnTo>
                <a:lnTo>
                  <a:pt x="7479403" y="802601"/>
                </a:lnTo>
                <a:lnTo>
                  <a:pt x="7458669" y="844264"/>
                </a:lnTo>
                <a:lnTo>
                  <a:pt x="7434720" y="883910"/>
                </a:lnTo>
                <a:lnTo>
                  <a:pt x="7407727" y="921367"/>
                </a:lnTo>
                <a:lnTo>
                  <a:pt x="7377862" y="956465"/>
                </a:lnTo>
                <a:lnTo>
                  <a:pt x="7345294" y="989033"/>
                </a:lnTo>
                <a:lnTo>
                  <a:pt x="7310196" y="1018898"/>
                </a:lnTo>
                <a:lnTo>
                  <a:pt x="7272739" y="1045891"/>
                </a:lnTo>
                <a:lnTo>
                  <a:pt x="7233093" y="1069840"/>
                </a:lnTo>
                <a:lnTo>
                  <a:pt x="7191430" y="1090574"/>
                </a:lnTo>
                <a:lnTo>
                  <a:pt x="7147921" y="1107922"/>
                </a:lnTo>
                <a:lnTo>
                  <a:pt x="7102736" y="1121712"/>
                </a:lnTo>
                <a:lnTo>
                  <a:pt x="7056048" y="1131774"/>
                </a:lnTo>
                <a:lnTo>
                  <a:pt x="7008026" y="1137937"/>
                </a:lnTo>
                <a:lnTo>
                  <a:pt x="6958843" y="1140029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" y="2105393"/>
            <a:ext cx="13294994" cy="4103370"/>
            <a:chOff x="0" y="2105392"/>
            <a:chExt cx="13294994" cy="4103370"/>
          </a:xfrm>
        </p:grpSpPr>
        <p:sp>
          <p:nvSpPr>
            <p:cNvPr id="5" name="object 5"/>
            <p:cNvSpPr/>
            <p:nvPr/>
          </p:nvSpPr>
          <p:spPr>
            <a:xfrm>
              <a:off x="0" y="2105392"/>
              <a:ext cx="13294994" cy="4103370"/>
            </a:xfrm>
            <a:custGeom>
              <a:avLst/>
              <a:gdLst/>
              <a:ahLst/>
              <a:cxnLst/>
              <a:rect l="l" t="t" r="r" b="b"/>
              <a:pathLst>
                <a:path w="13294994" h="4103370">
                  <a:moveTo>
                    <a:pt x="13294803" y="2018604"/>
                  </a:moveTo>
                  <a:lnTo>
                    <a:pt x="13294803" y="2078170"/>
                  </a:lnTo>
                  <a:lnTo>
                    <a:pt x="13294398" y="2100882"/>
                  </a:lnTo>
                  <a:lnTo>
                    <a:pt x="13291747" y="2151298"/>
                  </a:lnTo>
                  <a:lnTo>
                    <a:pt x="13287403" y="2201705"/>
                  </a:lnTo>
                  <a:lnTo>
                    <a:pt x="13281429" y="2252030"/>
                  </a:lnTo>
                  <a:lnTo>
                    <a:pt x="13273887" y="2302200"/>
                  </a:lnTo>
                  <a:lnTo>
                    <a:pt x="13264837" y="2352143"/>
                  </a:lnTo>
                  <a:lnTo>
                    <a:pt x="13254342" y="2401785"/>
                  </a:lnTo>
                  <a:lnTo>
                    <a:pt x="13242464" y="2451054"/>
                  </a:lnTo>
                  <a:lnTo>
                    <a:pt x="13229264" y="2499878"/>
                  </a:lnTo>
                  <a:lnTo>
                    <a:pt x="13214805" y="2548184"/>
                  </a:lnTo>
                  <a:lnTo>
                    <a:pt x="13199146" y="2595899"/>
                  </a:lnTo>
                  <a:lnTo>
                    <a:pt x="13182352" y="2642950"/>
                  </a:lnTo>
                  <a:lnTo>
                    <a:pt x="13164482" y="2689265"/>
                  </a:lnTo>
                  <a:lnTo>
                    <a:pt x="13145600" y="2734772"/>
                  </a:lnTo>
                  <a:lnTo>
                    <a:pt x="13128610" y="2771663"/>
                  </a:lnTo>
                  <a:lnTo>
                    <a:pt x="13110745" y="2808219"/>
                  </a:lnTo>
                  <a:lnTo>
                    <a:pt x="13092011" y="2844433"/>
                  </a:lnTo>
                  <a:lnTo>
                    <a:pt x="13072414" y="2880296"/>
                  </a:lnTo>
                  <a:lnTo>
                    <a:pt x="13051960" y="2915801"/>
                  </a:lnTo>
                  <a:lnTo>
                    <a:pt x="13030655" y="2950940"/>
                  </a:lnTo>
                  <a:lnTo>
                    <a:pt x="13008506" y="2985706"/>
                  </a:lnTo>
                  <a:lnTo>
                    <a:pt x="12985518" y="3020091"/>
                  </a:lnTo>
                  <a:lnTo>
                    <a:pt x="12961697" y="3054088"/>
                  </a:lnTo>
                  <a:lnTo>
                    <a:pt x="12937050" y="3087689"/>
                  </a:lnTo>
                  <a:lnTo>
                    <a:pt x="12911583" y="3120886"/>
                  </a:lnTo>
                  <a:lnTo>
                    <a:pt x="12885301" y="3153672"/>
                  </a:lnTo>
                  <a:lnTo>
                    <a:pt x="12858211" y="3186039"/>
                  </a:lnTo>
                  <a:lnTo>
                    <a:pt x="12830320" y="3217979"/>
                  </a:lnTo>
                  <a:lnTo>
                    <a:pt x="12801632" y="3249486"/>
                  </a:lnTo>
                  <a:lnTo>
                    <a:pt x="12772154" y="3280551"/>
                  </a:lnTo>
                  <a:lnTo>
                    <a:pt x="12741893" y="3311166"/>
                  </a:lnTo>
                  <a:lnTo>
                    <a:pt x="12710854" y="3341325"/>
                  </a:lnTo>
                  <a:lnTo>
                    <a:pt x="12679043" y="3371019"/>
                  </a:lnTo>
                  <a:lnTo>
                    <a:pt x="12646467" y="3400241"/>
                  </a:lnTo>
                  <a:lnTo>
                    <a:pt x="12613132" y="3428984"/>
                  </a:lnTo>
                  <a:lnTo>
                    <a:pt x="12579043" y="3457239"/>
                  </a:lnTo>
                  <a:lnTo>
                    <a:pt x="12544208" y="3485000"/>
                  </a:lnTo>
                  <a:lnTo>
                    <a:pt x="12508631" y="3512258"/>
                  </a:lnTo>
                  <a:lnTo>
                    <a:pt x="12472319" y="3539005"/>
                  </a:lnTo>
                  <a:lnTo>
                    <a:pt x="12435278" y="3565236"/>
                  </a:lnTo>
                  <a:lnTo>
                    <a:pt x="12397515" y="3590940"/>
                  </a:lnTo>
                  <a:lnTo>
                    <a:pt x="12359035" y="3616112"/>
                  </a:lnTo>
                  <a:lnTo>
                    <a:pt x="12319844" y="3640744"/>
                  </a:lnTo>
                  <a:lnTo>
                    <a:pt x="12279949" y="3664827"/>
                  </a:lnTo>
                  <a:lnTo>
                    <a:pt x="12239355" y="3688355"/>
                  </a:lnTo>
                  <a:lnTo>
                    <a:pt x="12198069" y="3711319"/>
                  </a:lnTo>
                  <a:lnTo>
                    <a:pt x="12156097" y="3733713"/>
                  </a:lnTo>
                  <a:lnTo>
                    <a:pt x="12113444" y="3755528"/>
                  </a:lnTo>
                  <a:lnTo>
                    <a:pt x="12070118" y="3776757"/>
                  </a:lnTo>
                  <a:lnTo>
                    <a:pt x="12026124" y="3797392"/>
                  </a:lnTo>
                  <a:lnTo>
                    <a:pt x="11981468" y="3817426"/>
                  </a:lnTo>
                  <a:lnTo>
                    <a:pt x="11936156" y="3836851"/>
                  </a:lnTo>
                  <a:lnTo>
                    <a:pt x="11890195" y="3855659"/>
                  </a:lnTo>
                  <a:lnTo>
                    <a:pt x="11843590" y="3873844"/>
                  </a:lnTo>
                  <a:lnTo>
                    <a:pt x="11796348" y="3891396"/>
                  </a:lnTo>
                  <a:lnTo>
                    <a:pt x="11748474" y="3908310"/>
                  </a:lnTo>
                  <a:lnTo>
                    <a:pt x="11699976" y="3924576"/>
                  </a:lnTo>
                  <a:lnTo>
                    <a:pt x="11650858" y="3940188"/>
                  </a:lnTo>
                  <a:lnTo>
                    <a:pt x="11601127" y="3955138"/>
                  </a:lnTo>
                  <a:lnTo>
                    <a:pt x="11550789" y="3969418"/>
                  </a:lnTo>
                  <a:lnTo>
                    <a:pt x="11499794" y="3983034"/>
                  </a:lnTo>
                  <a:lnTo>
                    <a:pt x="11448588" y="3995870"/>
                  </a:lnTo>
                  <a:lnTo>
                    <a:pt x="11396195" y="4008163"/>
                  </a:lnTo>
                  <a:lnTo>
                    <a:pt x="11343490" y="4019688"/>
                  </a:lnTo>
                  <a:lnTo>
                    <a:pt x="11290209" y="4030506"/>
                  </a:lnTo>
                  <a:lnTo>
                    <a:pt x="11236357" y="4040607"/>
                  </a:lnTo>
                  <a:lnTo>
                    <a:pt x="11181941" y="4049986"/>
                  </a:lnTo>
                  <a:lnTo>
                    <a:pt x="11126968" y="4058635"/>
                  </a:lnTo>
                  <a:lnTo>
                    <a:pt x="11071442" y="4066545"/>
                  </a:lnTo>
                  <a:lnTo>
                    <a:pt x="11015370" y="4073710"/>
                  </a:lnTo>
                  <a:lnTo>
                    <a:pt x="10958758" y="4080121"/>
                  </a:lnTo>
                  <a:lnTo>
                    <a:pt x="10901612" y="4085771"/>
                  </a:lnTo>
                  <a:lnTo>
                    <a:pt x="10843939" y="4090653"/>
                  </a:lnTo>
                  <a:lnTo>
                    <a:pt x="10785744" y="4094758"/>
                  </a:lnTo>
                  <a:lnTo>
                    <a:pt x="10727034" y="4098080"/>
                  </a:lnTo>
                  <a:lnTo>
                    <a:pt x="10667814" y="4100611"/>
                  </a:lnTo>
                  <a:lnTo>
                    <a:pt x="10608091" y="4102342"/>
                  </a:lnTo>
                  <a:lnTo>
                    <a:pt x="10555937" y="4103143"/>
                  </a:lnTo>
                  <a:lnTo>
                    <a:pt x="0" y="4103267"/>
                  </a:lnTo>
                  <a:lnTo>
                    <a:pt x="0" y="0"/>
                  </a:lnTo>
                  <a:lnTo>
                    <a:pt x="10555937" y="0"/>
                  </a:lnTo>
                  <a:lnTo>
                    <a:pt x="10608091" y="814"/>
                  </a:lnTo>
                  <a:lnTo>
                    <a:pt x="10674635" y="2681"/>
                  </a:lnTo>
                  <a:lnTo>
                    <a:pt x="10733262" y="5241"/>
                  </a:lnTo>
                  <a:lnTo>
                    <a:pt x="10791399" y="8605"/>
                  </a:lnTo>
                  <a:lnTo>
                    <a:pt x="10849040" y="12763"/>
                  </a:lnTo>
                  <a:lnTo>
                    <a:pt x="10906179" y="17706"/>
                  </a:lnTo>
                  <a:lnTo>
                    <a:pt x="10962810" y="23428"/>
                  </a:lnTo>
                  <a:lnTo>
                    <a:pt x="11018927" y="29919"/>
                  </a:lnTo>
                  <a:lnTo>
                    <a:pt x="11074522" y="37172"/>
                  </a:lnTo>
                  <a:lnTo>
                    <a:pt x="11129591" y="45178"/>
                  </a:lnTo>
                  <a:lnTo>
                    <a:pt x="11184126" y="53929"/>
                  </a:lnTo>
                  <a:lnTo>
                    <a:pt x="11238122" y="63417"/>
                  </a:lnTo>
                  <a:lnTo>
                    <a:pt x="11291573" y="73634"/>
                  </a:lnTo>
                  <a:lnTo>
                    <a:pt x="11344471" y="84571"/>
                  </a:lnTo>
                  <a:lnTo>
                    <a:pt x="11396812" y="96220"/>
                  </a:lnTo>
                  <a:lnTo>
                    <a:pt x="11448317" y="108509"/>
                  </a:lnTo>
                  <a:lnTo>
                    <a:pt x="11499794" y="121622"/>
                  </a:lnTo>
                  <a:lnTo>
                    <a:pt x="11550423" y="135359"/>
                  </a:lnTo>
                  <a:lnTo>
                    <a:pt x="11600469" y="149775"/>
                  </a:lnTo>
                  <a:lnTo>
                    <a:pt x="11649926" y="164862"/>
                  </a:lnTo>
                  <a:lnTo>
                    <a:pt x="11698788" y="180612"/>
                  </a:lnTo>
                  <a:lnTo>
                    <a:pt x="11747048" y="197017"/>
                  </a:lnTo>
                  <a:lnTo>
                    <a:pt x="11794700" y="214068"/>
                  </a:lnTo>
                  <a:lnTo>
                    <a:pt x="11841738" y="231758"/>
                  </a:lnTo>
                  <a:lnTo>
                    <a:pt x="11888156" y="250077"/>
                  </a:lnTo>
                  <a:lnTo>
                    <a:pt x="11933948" y="269019"/>
                  </a:lnTo>
                  <a:lnTo>
                    <a:pt x="11979107" y="288574"/>
                  </a:lnTo>
                  <a:lnTo>
                    <a:pt x="12023627" y="308735"/>
                  </a:lnTo>
                  <a:lnTo>
                    <a:pt x="12067502" y="329493"/>
                  </a:lnTo>
                  <a:lnTo>
                    <a:pt x="12110726" y="350840"/>
                  </a:lnTo>
                  <a:lnTo>
                    <a:pt x="12153292" y="372768"/>
                  </a:lnTo>
                  <a:lnTo>
                    <a:pt x="12195194" y="395268"/>
                  </a:lnTo>
                  <a:lnTo>
                    <a:pt x="12236427" y="418333"/>
                  </a:lnTo>
                  <a:lnTo>
                    <a:pt x="12276983" y="441954"/>
                  </a:lnTo>
                  <a:lnTo>
                    <a:pt x="12316857" y="466123"/>
                  </a:lnTo>
                  <a:lnTo>
                    <a:pt x="12356042" y="490832"/>
                  </a:lnTo>
                  <a:lnTo>
                    <a:pt x="12394533" y="516073"/>
                  </a:lnTo>
                  <a:lnTo>
                    <a:pt x="12432322" y="541836"/>
                  </a:lnTo>
                  <a:lnTo>
                    <a:pt x="12469404" y="568115"/>
                  </a:lnTo>
                  <a:lnTo>
                    <a:pt x="12505773" y="594901"/>
                  </a:lnTo>
                  <a:lnTo>
                    <a:pt x="12541422" y="622186"/>
                  </a:lnTo>
                  <a:lnTo>
                    <a:pt x="12576345" y="649961"/>
                  </a:lnTo>
                  <a:lnTo>
                    <a:pt x="12610537" y="678218"/>
                  </a:lnTo>
                  <a:lnTo>
                    <a:pt x="12643989" y="706950"/>
                  </a:lnTo>
                  <a:lnTo>
                    <a:pt x="12676698" y="736147"/>
                  </a:lnTo>
                  <a:lnTo>
                    <a:pt x="12708655" y="765802"/>
                  </a:lnTo>
                  <a:lnTo>
                    <a:pt x="12739855" y="795907"/>
                  </a:lnTo>
                  <a:lnTo>
                    <a:pt x="12770293" y="826452"/>
                  </a:lnTo>
                  <a:lnTo>
                    <a:pt x="12799960" y="857431"/>
                  </a:lnTo>
                  <a:lnTo>
                    <a:pt x="12828853" y="888835"/>
                  </a:lnTo>
                  <a:lnTo>
                    <a:pt x="12856963" y="920655"/>
                  </a:lnTo>
                  <a:lnTo>
                    <a:pt x="12884285" y="952884"/>
                  </a:lnTo>
                  <a:lnTo>
                    <a:pt x="12910813" y="985512"/>
                  </a:lnTo>
                  <a:lnTo>
                    <a:pt x="12936541" y="1018533"/>
                  </a:lnTo>
                  <a:lnTo>
                    <a:pt x="12961462" y="1051938"/>
                  </a:lnTo>
                  <a:lnTo>
                    <a:pt x="12985518" y="1085645"/>
                  </a:lnTo>
                  <a:lnTo>
                    <a:pt x="13008858" y="1119865"/>
                  </a:lnTo>
                  <a:lnTo>
                    <a:pt x="13031322" y="1154372"/>
                  </a:lnTo>
                  <a:lnTo>
                    <a:pt x="13052954" y="1189230"/>
                  </a:lnTo>
                  <a:lnTo>
                    <a:pt x="13073748" y="1224430"/>
                  </a:lnTo>
                  <a:lnTo>
                    <a:pt x="13093698" y="1259965"/>
                  </a:lnTo>
                  <a:lnTo>
                    <a:pt x="13112797" y="1295826"/>
                  </a:lnTo>
                  <a:lnTo>
                    <a:pt x="13131041" y="1332005"/>
                  </a:lnTo>
                  <a:lnTo>
                    <a:pt x="13148421" y="1368494"/>
                  </a:lnTo>
                  <a:lnTo>
                    <a:pt x="13151243" y="1372921"/>
                  </a:lnTo>
                  <a:lnTo>
                    <a:pt x="13151243" y="1377348"/>
                  </a:lnTo>
                  <a:lnTo>
                    <a:pt x="13154065" y="1381783"/>
                  </a:lnTo>
                  <a:lnTo>
                    <a:pt x="13172824" y="1426653"/>
                  </a:lnTo>
                  <a:lnTo>
                    <a:pt x="13190348" y="1472047"/>
                  </a:lnTo>
                  <a:lnTo>
                    <a:pt x="13206612" y="1517945"/>
                  </a:lnTo>
                  <a:lnTo>
                    <a:pt x="13221591" y="1564327"/>
                  </a:lnTo>
                  <a:lnTo>
                    <a:pt x="13235261" y="1611174"/>
                  </a:lnTo>
                  <a:lnTo>
                    <a:pt x="13247597" y="1658467"/>
                  </a:lnTo>
                  <a:lnTo>
                    <a:pt x="13258575" y="1706186"/>
                  </a:lnTo>
                  <a:lnTo>
                    <a:pt x="13268169" y="1754312"/>
                  </a:lnTo>
                  <a:lnTo>
                    <a:pt x="13276354" y="1802826"/>
                  </a:lnTo>
                  <a:lnTo>
                    <a:pt x="13283107" y="1851708"/>
                  </a:lnTo>
                  <a:lnTo>
                    <a:pt x="13288403" y="1900938"/>
                  </a:lnTo>
                  <a:lnTo>
                    <a:pt x="13292215" y="1950498"/>
                  </a:lnTo>
                  <a:lnTo>
                    <a:pt x="13294398" y="1997699"/>
                  </a:lnTo>
                  <a:lnTo>
                    <a:pt x="13294398" y="1992373"/>
                  </a:lnTo>
                  <a:lnTo>
                    <a:pt x="13294803" y="2018604"/>
                  </a:lnTo>
                  <a:close/>
                </a:path>
              </a:pathLst>
            </a:custGeom>
            <a:solidFill>
              <a:srgbClr val="41535C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148" y="3770241"/>
              <a:ext cx="5640705" cy="0"/>
            </a:xfrm>
            <a:custGeom>
              <a:avLst/>
              <a:gdLst/>
              <a:ahLst/>
              <a:cxnLst/>
              <a:rect l="l" t="t" r="r" b="b"/>
              <a:pathLst>
                <a:path w="5640705">
                  <a:moveTo>
                    <a:pt x="0" y="0"/>
                  </a:moveTo>
                  <a:lnTo>
                    <a:pt x="5640166" y="0"/>
                  </a:lnTo>
                </a:path>
              </a:pathLst>
            </a:custGeom>
            <a:ln w="47624">
              <a:solidFill>
                <a:srgbClr val="B8C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6572300"/>
            <a:ext cx="13284836" cy="3714750"/>
          </a:xfrm>
          <a:custGeom>
            <a:avLst/>
            <a:gdLst/>
            <a:ahLst/>
            <a:cxnLst/>
            <a:rect l="l" t="t" r="r" b="b"/>
            <a:pathLst>
              <a:path w="13284835" h="3714750">
                <a:moveTo>
                  <a:pt x="13284818" y="3714699"/>
                </a:moveTo>
                <a:lnTo>
                  <a:pt x="0" y="3714699"/>
                </a:lnTo>
                <a:lnTo>
                  <a:pt x="0" y="0"/>
                </a:lnTo>
                <a:lnTo>
                  <a:pt x="12917082" y="0"/>
                </a:lnTo>
                <a:lnTo>
                  <a:pt x="13284818" y="3714699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435425" y="2861909"/>
            <a:ext cx="4457066" cy="3343910"/>
            <a:chOff x="13435424" y="2861908"/>
            <a:chExt cx="4457065" cy="3343910"/>
          </a:xfrm>
        </p:grpSpPr>
        <p:sp>
          <p:nvSpPr>
            <p:cNvPr id="9" name="object 9"/>
            <p:cNvSpPr/>
            <p:nvPr/>
          </p:nvSpPr>
          <p:spPr>
            <a:xfrm>
              <a:off x="13435419" y="2861919"/>
              <a:ext cx="4457065" cy="3343910"/>
            </a:xfrm>
            <a:custGeom>
              <a:avLst/>
              <a:gdLst/>
              <a:ahLst/>
              <a:cxnLst/>
              <a:rect l="l" t="t" r="r" b="b"/>
              <a:pathLst>
                <a:path w="4457065" h="3343910">
                  <a:moveTo>
                    <a:pt x="445677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3333750"/>
                  </a:lnTo>
                  <a:lnTo>
                    <a:pt x="0" y="3343910"/>
                  </a:lnTo>
                  <a:lnTo>
                    <a:pt x="4456773" y="3343910"/>
                  </a:lnTo>
                  <a:lnTo>
                    <a:pt x="4456773" y="3334093"/>
                  </a:lnTo>
                  <a:lnTo>
                    <a:pt x="4456773" y="3333750"/>
                  </a:lnTo>
                  <a:lnTo>
                    <a:pt x="4456773" y="8902"/>
                  </a:lnTo>
                  <a:lnTo>
                    <a:pt x="4447235" y="8902"/>
                  </a:lnTo>
                  <a:lnTo>
                    <a:pt x="4447235" y="3333750"/>
                  </a:lnTo>
                  <a:lnTo>
                    <a:pt x="9537" y="3333750"/>
                  </a:lnTo>
                  <a:lnTo>
                    <a:pt x="9537" y="8890"/>
                  </a:lnTo>
                  <a:lnTo>
                    <a:pt x="4456773" y="8890"/>
                  </a:lnTo>
                  <a:lnTo>
                    <a:pt x="4456773" y="0"/>
                  </a:lnTo>
                  <a:close/>
                </a:path>
              </a:pathLst>
            </a:custGeom>
            <a:solidFill>
              <a:srgbClr val="415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10116" y="2935971"/>
              <a:ext cx="4307389" cy="319487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3435420" y="6475489"/>
            <a:ext cx="4452620" cy="3340100"/>
            <a:chOff x="13435420" y="6475487"/>
            <a:chExt cx="4452620" cy="3340100"/>
          </a:xfrm>
        </p:grpSpPr>
        <p:sp>
          <p:nvSpPr>
            <p:cNvPr id="12" name="object 12"/>
            <p:cNvSpPr/>
            <p:nvPr/>
          </p:nvSpPr>
          <p:spPr>
            <a:xfrm>
              <a:off x="13435419" y="6475488"/>
              <a:ext cx="4452620" cy="3340100"/>
            </a:xfrm>
            <a:custGeom>
              <a:avLst/>
              <a:gdLst/>
              <a:ahLst/>
              <a:cxnLst/>
              <a:rect l="l" t="t" r="r" b="b"/>
              <a:pathLst>
                <a:path w="4452619" h="3340100">
                  <a:moveTo>
                    <a:pt x="4452251" y="8902"/>
                  </a:moveTo>
                  <a:lnTo>
                    <a:pt x="4442726" y="8902"/>
                  </a:lnTo>
                  <a:lnTo>
                    <a:pt x="4442726" y="3330714"/>
                  </a:lnTo>
                  <a:lnTo>
                    <a:pt x="4452251" y="3330714"/>
                  </a:lnTo>
                  <a:lnTo>
                    <a:pt x="4452251" y="8902"/>
                  </a:lnTo>
                  <a:close/>
                </a:path>
                <a:path w="4452619" h="3340100">
                  <a:moveTo>
                    <a:pt x="4452251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3331210"/>
                  </a:lnTo>
                  <a:lnTo>
                    <a:pt x="0" y="3340100"/>
                  </a:lnTo>
                  <a:lnTo>
                    <a:pt x="4452251" y="3340100"/>
                  </a:lnTo>
                  <a:lnTo>
                    <a:pt x="4452251" y="3331210"/>
                  </a:lnTo>
                  <a:lnTo>
                    <a:pt x="9525" y="3331210"/>
                  </a:lnTo>
                  <a:lnTo>
                    <a:pt x="9525" y="8890"/>
                  </a:lnTo>
                  <a:lnTo>
                    <a:pt x="4452251" y="8890"/>
                  </a:lnTo>
                  <a:lnTo>
                    <a:pt x="4452251" y="0"/>
                  </a:lnTo>
                  <a:close/>
                </a:path>
              </a:pathLst>
            </a:custGeom>
            <a:solidFill>
              <a:srgbClr val="4153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10038" y="6549471"/>
              <a:ext cx="4303019" cy="3191637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14855" y="433349"/>
            <a:ext cx="14525794" cy="1336002"/>
          </a:xfrm>
          <a:prstGeom prst="rect">
            <a:avLst/>
          </a:prstGeom>
        </p:spPr>
        <p:txBody>
          <a:bodyPr vert="horz" wrap="square" lIns="0" tIns="103881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Деятельность Центра</a:t>
            </a:r>
            <a:r>
              <a:rPr lang="ru-RU" sz="4000" dirty="0"/>
              <a:t/>
            </a:r>
            <a:br>
              <a:rPr lang="ru-RU" sz="4000" dirty="0"/>
            </a:br>
            <a:endParaRPr sz="4000">
              <a:latin typeface="+mn-lt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1369" y="2305862"/>
            <a:ext cx="12003406" cy="2783711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spcBef>
                <a:spcPts val="325"/>
              </a:spcBef>
            </a:pPr>
            <a:r>
              <a:rPr sz="2500" spc="-114" dirty="0">
                <a:solidFill>
                  <a:srgbClr val="FFFFFF"/>
                </a:solidFill>
                <a:latin typeface="Arial Black"/>
                <a:cs typeface="Arial Black"/>
              </a:rPr>
              <a:t>Лицензия</a:t>
            </a:r>
            <a:r>
              <a:rPr sz="2500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811" dirty="0">
                <a:solidFill>
                  <a:srgbClr val="FFFFFF"/>
                </a:solidFill>
                <a:latin typeface="Arial Black"/>
                <a:cs typeface="Arial Black"/>
              </a:rPr>
              <a:t>№</a:t>
            </a:r>
            <a:r>
              <a:rPr sz="2500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254" dirty="0">
                <a:solidFill>
                  <a:srgbClr val="FFFFFF"/>
                </a:solidFill>
                <a:latin typeface="Arial Black"/>
                <a:cs typeface="Arial Black"/>
              </a:rPr>
              <a:t>12023413</a:t>
            </a:r>
            <a:r>
              <a:rPr sz="2500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dirty="0">
                <a:solidFill>
                  <a:srgbClr val="FFFFFF"/>
                </a:solidFill>
                <a:latin typeface="Arial Black"/>
                <a:cs typeface="Arial Black"/>
              </a:rPr>
              <a:t>от</a:t>
            </a:r>
            <a:r>
              <a:rPr sz="2500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254" dirty="0">
                <a:solidFill>
                  <a:srgbClr val="FFFFFF"/>
                </a:solidFill>
                <a:latin typeface="Arial Black"/>
                <a:cs typeface="Arial Black"/>
              </a:rPr>
              <a:t>12</a:t>
            </a:r>
            <a:r>
              <a:rPr sz="2500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75" dirty="0">
                <a:solidFill>
                  <a:srgbClr val="FFFFFF"/>
                </a:solidFill>
                <a:latin typeface="Arial Black"/>
                <a:cs typeface="Arial Black"/>
              </a:rPr>
              <a:t>октября</a:t>
            </a:r>
            <a:r>
              <a:rPr sz="2500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254" dirty="0">
                <a:solidFill>
                  <a:srgbClr val="FFFFFF"/>
                </a:solidFill>
                <a:latin typeface="Arial Black"/>
                <a:cs typeface="Arial Black"/>
              </a:rPr>
              <a:t>2012</a:t>
            </a:r>
            <a:r>
              <a:rPr sz="2500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105" dirty="0">
                <a:solidFill>
                  <a:srgbClr val="FFFFFF"/>
                </a:solidFill>
                <a:latin typeface="Arial Black"/>
                <a:cs typeface="Arial Black"/>
              </a:rPr>
              <a:t>года,</a:t>
            </a:r>
            <a:r>
              <a:rPr sz="2500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выдана</a:t>
            </a:r>
            <a:endParaRPr sz="2500">
              <a:latin typeface="Microsoft Sans Serif"/>
              <a:cs typeface="Microsoft Sans Serif"/>
            </a:endParaRPr>
          </a:p>
          <a:p>
            <a:pPr marL="12700" marR="227962">
              <a:lnSpc>
                <a:spcPct val="107500"/>
              </a:lnSpc>
            </a:pPr>
            <a:r>
              <a:rPr sz="2500" spc="-86" dirty="0">
                <a:solidFill>
                  <a:srgbClr val="FFFFFF"/>
                </a:solidFill>
                <a:latin typeface="Microsoft Sans Serif"/>
                <a:cs typeface="Microsoft Sans Serif"/>
              </a:rPr>
              <a:t>КГУ</a:t>
            </a:r>
            <a:r>
              <a:rPr sz="2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"Управление</a:t>
            </a:r>
            <a:r>
              <a:rPr sz="2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64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предпринимательства</a:t>
            </a:r>
            <a:r>
              <a:rPr sz="2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18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64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индустриально-</a:t>
            </a:r>
            <a:r>
              <a:rPr sz="25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инновационного </a:t>
            </a:r>
            <a:r>
              <a:rPr sz="2500" spc="64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развития</a:t>
            </a:r>
            <a:r>
              <a:rPr sz="2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64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города</a:t>
            </a:r>
            <a:r>
              <a:rPr sz="25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0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Алматы"</a:t>
            </a:r>
            <a:endParaRPr sz="2500">
              <a:latin typeface="Microsoft Sans Serif"/>
              <a:cs typeface="Microsoft Sans Serif"/>
            </a:endParaRPr>
          </a:p>
          <a:p>
            <a:pPr marL="12700" marR="5080">
              <a:lnSpc>
                <a:spcPct val="107500"/>
              </a:lnSpc>
              <a:spcBef>
                <a:spcPts val="2650"/>
              </a:spcBef>
            </a:pPr>
            <a:r>
              <a:rPr sz="2500" spc="-100" dirty="0">
                <a:solidFill>
                  <a:srgbClr val="FFFFFF"/>
                </a:solidFill>
                <a:latin typeface="Arial Black"/>
                <a:cs typeface="Arial Black"/>
              </a:rPr>
              <a:t>Свидетельство</a:t>
            </a:r>
            <a:r>
              <a:rPr sz="2500" spc="-13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00" spc="-125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500" spc="-136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+mn-lt"/>
                <a:cs typeface="Arial Black"/>
              </a:rPr>
              <a:t>соответствии</a:t>
            </a:r>
            <a:r>
              <a:rPr sz="2300" spc="-136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+mn-lt"/>
                <a:cs typeface="Arial Black"/>
              </a:rPr>
              <a:t>деятельности</a:t>
            </a:r>
            <a:r>
              <a:rPr sz="2300" spc="-136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300" spc="-11" dirty="0">
                <a:solidFill>
                  <a:srgbClr val="FFFFFF"/>
                </a:solidFill>
                <a:latin typeface="+mn-lt"/>
                <a:cs typeface="Arial Black"/>
              </a:rPr>
              <a:t>стандартам </a:t>
            </a:r>
            <a:r>
              <a:rPr sz="2300" spc="-105" dirty="0">
                <a:solidFill>
                  <a:srgbClr val="FFFFFF"/>
                </a:solidFill>
                <a:latin typeface="+mn-lt"/>
                <a:cs typeface="Arial Black"/>
              </a:rPr>
              <a:t>национальной</a:t>
            </a:r>
            <a:r>
              <a:rPr sz="2300" spc="-14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+mn-lt"/>
                <a:cs typeface="Arial Black"/>
              </a:rPr>
              <a:t>аккредитации</a:t>
            </a:r>
            <a:r>
              <a:rPr sz="2300" spc="-139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300" dirty="0">
                <a:solidFill>
                  <a:srgbClr val="FFFFFF"/>
                </a:solidFill>
                <a:latin typeface="+mn-lt"/>
                <a:cs typeface="Arial Black"/>
              </a:rPr>
              <a:t>в</a:t>
            </a:r>
            <a:r>
              <a:rPr sz="2300" spc="-14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300" spc="-161" dirty="0">
                <a:solidFill>
                  <a:srgbClr val="FFFFFF"/>
                </a:solidFill>
                <a:latin typeface="+mn-lt"/>
                <a:cs typeface="Arial Black"/>
              </a:rPr>
              <a:t>Республике</a:t>
            </a:r>
            <a:r>
              <a:rPr sz="2300" spc="-139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300" spc="-189" dirty="0">
                <a:solidFill>
                  <a:srgbClr val="FFFFFF"/>
                </a:solidFill>
                <a:latin typeface="+mn-lt"/>
                <a:cs typeface="Arial Black"/>
              </a:rPr>
              <a:t>Казахстан</a:t>
            </a:r>
            <a:r>
              <a:rPr sz="2300" spc="-14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300" spc="55" dirty="0">
                <a:solidFill>
                  <a:srgbClr val="FFFFFF"/>
                </a:solidFill>
                <a:latin typeface="+mn-lt"/>
                <a:cs typeface="Microsoft Sans Serif"/>
              </a:rPr>
              <a:t>сроком</a:t>
            </a:r>
            <a:r>
              <a:rPr sz="2300" spc="30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spc="89" dirty="0">
                <a:solidFill>
                  <a:srgbClr val="FFFFFF"/>
                </a:solidFill>
                <a:latin typeface="+mn-lt"/>
                <a:cs typeface="Microsoft Sans Serif"/>
              </a:rPr>
              <a:t>на</a:t>
            </a:r>
            <a:r>
              <a:rPr sz="2300" spc="25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dirty="0">
                <a:solidFill>
                  <a:srgbClr val="FFFFFF"/>
                </a:solidFill>
                <a:latin typeface="+mn-lt"/>
                <a:cs typeface="Microsoft Sans Serif"/>
              </a:rPr>
              <a:t>3</a:t>
            </a:r>
            <a:r>
              <a:rPr sz="2300" spc="30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+mn-lt"/>
                <a:cs typeface="Microsoft Sans Serif"/>
              </a:rPr>
              <a:t>года</a:t>
            </a:r>
            <a:r>
              <a:rPr sz="2300" spc="625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dirty="0">
                <a:solidFill>
                  <a:srgbClr val="FFFFFF"/>
                </a:solidFill>
                <a:latin typeface="+mn-lt"/>
                <a:cs typeface="Microsoft Sans Serif"/>
              </a:rPr>
              <a:t>с</a:t>
            </a:r>
            <a:r>
              <a:rPr sz="2300" spc="25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spc="89" dirty="0">
                <a:solidFill>
                  <a:srgbClr val="FFFFFF"/>
                </a:solidFill>
                <a:latin typeface="+mn-lt"/>
                <a:cs typeface="Microsoft Sans Serif"/>
              </a:rPr>
              <a:t>присвоением</a:t>
            </a:r>
            <a:r>
              <a:rPr sz="2300" spc="30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spc="111" dirty="0">
                <a:solidFill>
                  <a:srgbClr val="FFFFFF"/>
                </a:solidFill>
                <a:latin typeface="+mn-lt"/>
                <a:cs typeface="Microsoft Sans Serif"/>
              </a:rPr>
              <a:t>первой</a:t>
            </a:r>
            <a:r>
              <a:rPr sz="2300" spc="30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spc="80" dirty="0">
                <a:solidFill>
                  <a:srgbClr val="FFFFFF"/>
                </a:solidFill>
                <a:latin typeface="+mn-lt"/>
                <a:cs typeface="Microsoft Sans Serif"/>
              </a:rPr>
              <a:t>категории</a:t>
            </a:r>
            <a:r>
              <a:rPr sz="2300" spc="30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spc="45" dirty="0">
                <a:solidFill>
                  <a:srgbClr val="FFFFFF"/>
                </a:solidFill>
                <a:latin typeface="+mn-lt"/>
                <a:cs typeface="Microsoft Sans Serif"/>
              </a:rPr>
              <a:t>(приказ</a:t>
            </a:r>
            <a:r>
              <a:rPr sz="2300" spc="30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spc="55" dirty="0">
                <a:solidFill>
                  <a:srgbClr val="FFFFFF"/>
                </a:solidFill>
                <a:latin typeface="+mn-lt"/>
                <a:cs typeface="Microsoft Sans Serif"/>
              </a:rPr>
              <a:t>от</a:t>
            </a:r>
            <a:r>
              <a:rPr sz="2300" spc="25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dirty="0">
                <a:solidFill>
                  <a:srgbClr val="FFFFFF"/>
                </a:solidFill>
                <a:latin typeface="+mn-lt"/>
                <a:cs typeface="Microsoft Sans Serif"/>
              </a:rPr>
              <a:t>24.03.2022</a:t>
            </a:r>
            <a:r>
              <a:rPr sz="2300" spc="30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dirty="0">
                <a:solidFill>
                  <a:srgbClr val="FFFFFF"/>
                </a:solidFill>
                <a:latin typeface="+mn-lt"/>
                <a:cs typeface="Microsoft Sans Serif"/>
              </a:rPr>
              <a:t>года</a:t>
            </a:r>
            <a:r>
              <a:rPr sz="2300" spc="30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dirty="0">
                <a:solidFill>
                  <a:srgbClr val="FFFFFF"/>
                </a:solidFill>
                <a:latin typeface="+mn-lt"/>
                <a:cs typeface="Microsoft Sans Serif"/>
              </a:rPr>
              <a:t>№26,</a:t>
            </a:r>
            <a:r>
              <a:rPr sz="2300" spc="30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+mn-lt"/>
                <a:cs typeface="Microsoft Sans Serif"/>
              </a:rPr>
              <a:t>дата </a:t>
            </a:r>
            <a:r>
              <a:rPr sz="2300" spc="80" dirty="0">
                <a:solidFill>
                  <a:srgbClr val="FFFFFF"/>
                </a:solidFill>
                <a:latin typeface="+mn-lt"/>
                <a:cs typeface="Microsoft Sans Serif"/>
              </a:rPr>
              <a:t>выдачи</a:t>
            </a:r>
            <a:r>
              <a:rPr sz="2300" spc="105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dirty="0">
                <a:solidFill>
                  <a:srgbClr val="FFFFFF"/>
                </a:solidFill>
                <a:latin typeface="+mn-lt"/>
                <a:cs typeface="Microsoft Sans Serif"/>
              </a:rPr>
              <a:t>свидетельства</a:t>
            </a:r>
            <a:r>
              <a:rPr sz="2300" spc="111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dirty="0">
                <a:solidFill>
                  <a:srgbClr val="FFFFFF"/>
                </a:solidFill>
                <a:latin typeface="+mn-lt"/>
                <a:cs typeface="Microsoft Sans Serif"/>
              </a:rPr>
              <a:t>24.03.2022</a:t>
            </a:r>
            <a:r>
              <a:rPr sz="2300" spc="111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dirty="0">
                <a:solidFill>
                  <a:srgbClr val="FFFFFF"/>
                </a:solidFill>
                <a:latin typeface="+mn-lt"/>
                <a:cs typeface="Microsoft Sans Serif"/>
              </a:rPr>
              <a:t>г.)</a:t>
            </a:r>
            <a:r>
              <a:rPr sz="2300" spc="105" dirty="0">
                <a:solidFill>
                  <a:srgbClr val="FFFFFF"/>
                </a:solidFill>
                <a:latin typeface="+mn-lt"/>
                <a:cs typeface="Microsoft Sans Serif"/>
              </a:rPr>
              <a:t> </a:t>
            </a:r>
            <a:r>
              <a:rPr sz="2300" spc="-111" dirty="0">
                <a:solidFill>
                  <a:srgbClr val="FFFFFF"/>
                </a:solidFill>
                <a:latin typeface="+mn-lt"/>
                <a:cs typeface="Arial Black"/>
              </a:rPr>
              <a:t>Регистрационный</a:t>
            </a:r>
            <a:r>
              <a:rPr sz="2300" spc="-61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300" spc="-339" dirty="0">
                <a:solidFill>
                  <a:srgbClr val="FFFFFF"/>
                </a:solidFill>
                <a:latin typeface="+mn-lt"/>
                <a:cs typeface="Arial Black"/>
              </a:rPr>
              <a:t>№KZ09VEG00012146</a:t>
            </a:r>
            <a:endParaRPr sz="2300">
              <a:latin typeface="+mn-lt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6752" y="6563996"/>
            <a:ext cx="12183395" cy="2973634"/>
          </a:xfrm>
          <a:prstGeom prst="rect">
            <a:avLst/>
          </a:prstGeom>
        </p:spPr>
        <p:txBody>
          <a:bodyPr vert="horz" wrap="square" lIns="0" tIns="168274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Виды оказываемых услуг: 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  <a:p>
            <a:pPr marL="12700">
              <a:lnSpc>
                <a:spcPts val="2414"/>
              </a:lnSpc>
              <a:spcBef>
                <a:spcPts val="980"/>
              </a:spcBef>
            </a:pP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СМП:</a:t>
            </a:r>
            <a:r>
              <a:rPr sz="2300" b="1" spc="-105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lang="ru-RU" sz="2300" b="1" spc="-105" dirty="0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lang="ru-RU" sz="2300" b="1" spc="-105" dirty="0" err="1" smtClean="0">
                <a:solidFill>
                  <a:srgbClr val="FFFFFF"/>
                </a:solidFill>
                <a:latin typeface="+mn-lt"/>
                <a:cs typeface="Arial"/>
              </a:rPr>
              <a:t>х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ирургия,</a:t>
            </a:r>
            <a:r>
              <a:rPr sz="2300" b="1" spc="-100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нейрохирургия,</a:t>
            </a:r>
            <a:r>
              <a:rPr sz="2300" b="1" spc="-100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комбустиология,</a:t>
            </a:r>
            <a:r>
              <a:rPr sz="2300" b="1" spc="-100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pc="-11" smtClean="0">
                <a:solidFill>
                  <a:srgbClr val="FFFFFF"/>
                </a:solidFill>
                <a:latin typeface="+mn-lt"/>
                <a:cs typeface="Arial"/>
              </a:rPr>
              <a:t>травматология-ортопедия,</a:t>
            </a:r>
            <a:endParaRPr sz="2300" smtClean="0">
              <a:latin typeface="+mn-lt"/>
              <a:cs typeface="Arial"/>
            </a:endParaRPr>
          </a:p>
          <a:p>
            <a:pPr marL="12700" marR="153034">
              <a:lnSpc>
                <a:spcPct val="67700"/>
              </a:lnSpc>
              <a:spcBef>
                <a:spcPts val="464"/>
              </a:spcBef>
            </a:pP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офтальмология,</a:t>
            </a:r>
            <a:r>
              <a:rPr sz="2300" b="1" spc="-105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токсикология,</a:t>
            </a:r>
            <a:r>
              <a:rPr sz="2300" b="1" spc="-105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торакальная</a:t>
            </a:r>
            <a:r>
              <a:rPr lang="ru-RU" sz="2300" b="1" spc="-105" dirty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хирургия,</a:t>
            </a:r>
            <a:r>
              <a:rPr sz="2300" b="1" spc="-100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урология,</a:t>
            </a:r>
            <a:r>
              <a:rPr sz="2300" b="1" spc="-105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pc="-11" smtClean="0">
                <a:solidFill>
                  <a:srgbClr val="FFFFFF"/>
                </a:solidFill>
                <a:latin typeface="+mn-lt"/>
                <a:cs typeface="Arial"/>
              </a:rPr>
              <a:t>нефрология,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неврология,</a:t>
            </a:r>
            <a:r>
              <a:rPr sz="2300" b="1" spc="-136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аллергология,</a:t>
            </a:r>
            <a:r>
              <a:rPr sz="2300" b="1" spc="-136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pc="-11" smtClean="0">
                <a:solidFill>
                  <a:srgbClr val="FFFFFF"/>
                </a:solidFill>
                <a:latin typeface="+mn-lt"/>
                <a:cs typeface="Arial"/>
              </a:rPr>
              <a:t>ревматология</a:t>
            </a:r>
            <a:endParaRPr sz="2300" smtClean="0">
              <a:latin typeface="+mn-lt"/>
              <a:cs typeface="Arial"/>
            </a:endParaRPr>
          </a:p>
          <a:p>
            <a:pPr marL="12700" marR="3791555">
              <a:lnSpc>
                <a:spcPct val="135400"/>
              </a:lnSpc>
              <a:spcBef>
                <a:spcPts val="5"/>
              </a:spcBef>
            </a:pP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2</a:t>
            </a:r>
            <a:r>
              <a:rPr sz="2300" b="1" spc="-45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этап</a:t>
            </a:r>
            <a:r>
              <a:rPr sz="2300" b="1" spc="-45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реабилитации</a:t>
            </a:r>
            <a:r>
              <a:rPr sz="2300" b="1" spc="-45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и</a:t>
            </a:r>
            <a:r>
              <a:rPr sz="2300" b="1" spc="-45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pc="-11" smtClean="0">
                <a:solidFill>
                  <a:srgbClr val="FFFFFF"/>
                </a:solidFill>
                <a:latin typeface="+mn-lt"/>
                <a:cs typeface="Arial"/>
              </a:rPr>
              <a:t>восстановительного</a:t>
            </a:r>
            <a:r>
              <a:rPr sz="2300" b="1" spc="-39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pc="-11" smtClean="0">
                <a:solidFill>
                  <a:srgbClr val="FFFFFF"/>
                </a:solidFill>
                <a:latin typeface="+mn-lt"/>
                <a:cs typeface="Arial"/>
              </a:rPr>
              <a:t>лечения Стационарозамещающая</a:t>
            </a:r>
            <a:r>
              <a:rPr sz="2300" b="1" spc="-75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терапия:</a:t>
            </a:r>
            <a:r>
              <a:rPr sz="2300" b="1" spc="-70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дневной</a:t>
            </a:r>
            <a:r>
              <a:rPr sz="2300" b="1" spc="-70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pc="-11" smtClean="0">
                <a:solidFill>
                  <a:srgbClr val="FFFFFF"/>
                </a:solidFill>
                <a:latin typeface="+mn-lt"/>
                <a:cs typeface="Arial"/>
              </a:rPr>
              <a:t>стационар</a:t>
            </a:r>
            <a:endParaRPr sz="2300" smtClean="0">
              <a:latin typeface="+mn-lt"/>
              <a:cs typeface="Arial"/>
            </a:endParaRPr>
          </a:p>
          <a:p>
            <a:pPr marL="12700" marR="5080">
              <a:lnSpc>
                <a:spcPct val="67700"/>
              </a:lnSpc>
              <a:spcBef>
                <a:spcPts val="1950"/>
              </a:spcBef>
            </a:pP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АПП:</a:t>
            </a:r>
            <a:r>
              <a:rPr sz="2300" b="1" spc="-70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Травмпункт,</a:t>
            </a:r>
            <a:r>
              <a:rPr sz="2300" b="1" spc="-70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дорогостоящие</a:t>
            </a:r>
            <a:r>
              <a:rPr sz="2300" b="1" spc="-64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услуги</a:t>
            </a:r>
            <a:r>
              <a:rPr sz="2300" b="1" spc="-70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(КТ,</a:t>
            </a:r>
            <a:r>
              <a:rPr sz="2300" b="1" spc="-64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МРТ);</a:t>
            </a:r>
            <a:r>
              <a:rPr sz="2300" b="1" spc="-70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клинико</a:t>
            </a:r>
            <a:r>
              <a:rPr sz="2300" b="1" spc="-64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mtClean="0">
                <a:solidFill>
                  <a:srgbClr val="FFFFFF"/>
                </a:solidFill>
                <a:latin typeface="+mn-lt"/>
                <a:cs typeface="Arial"/>
              </a:rPr>
              <a:t>–</a:t>
            </a:r>
            <a:r>
              <a:rPr sz="2300" b="1" spc="-70" smtClean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2300" b="1" spc="-11" smtClean="0">
                <a:solidFill>
                  <a:srgbClr val="FFFFFF"/>
                </a:solidFill>
                <a:latin typeface="+mn-lt"/>
                <a:cs typeface="Arial"/>
              </a:rPr>
              <a:t>диагностическая помощь</a:t>
            </a:r>
            <a:endParaRPr sz="2300">
              <a:latin typeface="+mn-lt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93744" y="341930"/>
            <a:ext cx="1000124" cy="132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25621" y="1489073"/>
            <a:ext cx="12036426" cy="1415415"/>
            <a:chOff x="3125621" y="1489072"/>
            <a:chExt cx="12036425" cy="1415415"/>
          </a:xfrm>
        </p:grpSpPr>
        <p:sp>
          <p:nvSpPr>
            <p:cNvPr id="4" name="object 4"/>
            <p:cNvSpPr/>
            <p:nvPr/>
          </p:nvSpPr>
          <p:spPr>
            <a:xfrm>
              <a:off x="3125621" y="1489072"/>
              <a:ext cx="12036425" cy="1415415"/>
            </a:xfrm>
            <a:custGeom>
              <a:avLst/>
              <a:gdLst/>
              <a:ahLst/>
              <a:cxnLst/>
              <a:rect l="l" t="t" r="r" b="b"/>
              <a:pathLst>
                <a:path w="12036425" h="1415414">
                  <a:moveTo>
                    <a:pt x="11325301" y="1415367"/>
                  </a:moveTo>
                  <a:lnTo>
                    <a:pt x="711454" y="1415367"/>
                  </a:lnTo>
                  <a:lnTo>
                    <a:pt x="662744" y="1413734"/>
                  </a:lnTo>
                  <a:lnTo>
                    <a:pt x="614914" y="1408907"/>
                  </a:lnTo>
                  <a:lnTo>
                    <a:pt x="568071" y="1400989"/>
                  </a:lnTo>
                  <a:lnTo>
                    <a:pt x="522321" y="1390088"/>
                  </a:lnTo>
                  <a:lnTo>
                    <a:pt x="477770" y="1376307"/>
                  </a:lnTo>
                  <a:lnTo>
                    <a:pt x="434524" y="1359754"/>
                  </a:lnTo>
                  <a:lnTo>
                    <a:pt x="392688" y="1340532"/>
                  </a:lnTo>
                  <a:lnTo>
                    <a:pt x="352369" y="1318747"/>
                  </a:lnTo>
                  <a:lnTo>
                    <a:pt x="313673" y="1294506"/>
                  </a:lnTo>
                  <a:lnTo>
                    <a:pt x="276705" y="1267912"/>
                  </a:lnTo>
                  <a:lnTo>
                    <a:pt x="241572" y="1239072"/>
                  </a:lnTo>
                  <a:lnTo>
                    <a:pt x="208380" y="1208091"/>
                  </a:lnTo>
                  <a:lnTo>
                    <a:pt x="177234" y="1175075"/>
                  </a:lnTo>
                  <a:lnTo>
                    <a:pt x="148240" y="1140128"/>
                  </a:lnTo>
                  <a:lnTo>
                    <a:pt x="121505" y="1103356"/>
                  </a:lnTo>
                  <a:lnTo>
                    <a:pt x="97134" y="1064865"/>
                  </a:lnTo>
                  <a:lnTo>
                    <a:pt x="75233" y="1024760"/>
                  </a:lnTo>
                  <a:lnTo>
                    <a:pt x="55909" y="983146"/>
                  </a:lnTo>
                  <a:lnTo>
                    <a:pt x="39267" y="940129"/>
                  </a:lnTo>
                  <a:lnTo>
                    <a:pt x="25413" y="895814"/>
                  </a:lnTo>
                  <a:lnTo>
                    <a:pt x="14454" y="850306"/>
                  </a:lnTo>
                  <a:lnTo>
                    <a:pt x="6494" y="803712"/>
                  </a:lnTo>
                  <a:lnTo>
                    <a:pt x="1641" y="756136"/>
                  </a:lnTo>
                  <a:lnTo>
                    <a:pt x="0" y="707683"/>
                  </a:lnTo>
                  <a:lnTo>
                    <a:pt x="1641" y="659231"/>
                  </a:lnTo>
                  <a:lnTo>
                    <a:pt x="6494" y="611655"/>
                  </a:lnTo>
                  <a:lnTo>
                    <a:pt x="14454" y="565060"/>
                  </a:lnTo>
                  <a:lnTo>
                    <a:pt x="25413" y="519553"/>
                  </a:lnTo>
                  <a:lnTo>
                    <a:pt x="39267" y="475238"/>
                  </a:lnTo>
                  <a:lnTo>
                    <a:pt x="55909" y="432221"/>
                  </a:lnTo>
                  <a:lnTo>
                    <a:pt x="75233" y="390607"/>
                  </a:lnTo>
                  <a:lnTo>
                    <a:pt x="97134" y="350502"/>
                  </a:lnTo>
                  <a:lnTo>
                    <a:pt x="121505" y="312011"/>
                  </a:lnTo>
                  <a:lnTo>
                    <a:pt x="148240" y="275239"/>
                  </a:lnTo>
                  <a:lnTo>
                    <a:pt x="177234" y="240292"/>
                  </a:lnTo>
                  <a:lnTo>
                    <a:pt x="208380" y="207275"/>
                  </a:lnTo>
                  <a:lnTo>
                    <a:pt x="241572" y="176294"/>
                  </a:lnTo>
                  <a:lnTo>
                    <a:pt x="276705" y="147454"/>
                  </a:lnTo>
                  <a:lnTo>
                    <a:pt x="313673" y="120861"/>
                  </a:lnTo>
                  <a:lnTo>
                    <a:pt x="352369" y="96619"/>
                  </a:lnTo>
                  <a:lnTo>
                    <a:pt x="392688" y="74835"/>
                  </a:lnTo>
                  <a:lnTo>
                    <a:pt x="434524" y="55613"/>
                  </a:lnTo>
                  <a:lnTo>
                    <a:pt x="477770" y="39059"/>
                  </a:lnTo>
                  <a:lnTo>
                    <a:pt x="522321" y="25279"/>
                  </a:lnTo>
                  <a:lnTo>
                    <a:pt x="568071" y="14377"/>
                  </a:lnTo>
                  <a:lnTo>
                    <a:pt x="614914" y="6460"/>
                  </a:lnTo>
                  <a:lnTo>
                    <a:pt x="662744" y="1632"/>
                  </a:lnTo>
                  <a:lnTo>
                    <a:pt x="711454" y="0"/>
                  </a:lnTo>
                  <a:lnTo>
                    <a:pt x="11325301" y="0"/>
                  </a:lnTo>
                  <a:lnTo>
                    <a:pt x="11374011" y="1632"/>
                  </a:lnTo>
                  <a:lnTo>
                    <a:pt x="11421841" y="6460"/>
                  </a:lnTo>
                  <a:lnTo>
                    <a:pt x="11468684" y="14377"/>
                  </a:lnTo>
                  <a:lnTo>
                    <a:pt x="11514434" y="25279"/>
                  </a:lnTo>
                  <a:lnTo>
                    <a:pt x="11558985" y="39059"/>
                  </a:lnTo>
                  <a:lnTo>
                    <a:pt x="11602231" y="55613"/>
                  </a:lnTo>
                  <a:lnTo>
                    <a:pt x="11644067" y="74835"/>
                  </a:lnTo>
                  <a:lnTo>
                    <a:pt x="11684386" y="96619"/>
                  </a:lnTo>
                  <a:lnTo>
                    <a:pt x="11723082" y="120861"/>
                  </a:lnTo>
                  <a:lnTo>
                    <a:pt x="11760050" y="147454"/>
                  </a:lnTo>
                  <a:lnTo>
                    <a:pt x="11795183" y="176294"/>
                  </a:lnTo>
                  <a:lnTo>
                    <a:pt x="11828375" y="207275"/>
                  </a:lnTo>
                  <a:lnTo>
                    <a:pt x="11859521" y="240292"/>
                  </a:lnTo>
                  <a:lnTo>
                    <a:pt x="11888515" y="275239"/>
                  </a:lnTo>
                  <a:lnTo>
                    <a:pt x="11915250" y="312011"/>
                  </a:lnTo>
                  <a:lnTo>
                    <a:pt x="11939621" y="350502"/>
                  </a:lnTo>
                  <a:lnTo>
                    <a:pt x="11961521" y="390607"/>
                  </a:lnTo>
                  <a:lnTo>
                    <a:pt x="11980846" y="432221"/>
                  </a:lnTo>
                  <a:lnTo>
                    <a:pt x="11997488" y="475238"/>
                  </a:lnTo>
                  <a:lnTo>
                    <a:pt x="12011341" y="519553"/>
                  </a:lnTo>
                  <a:lnTo>
                    <a:pt x="12022301" y="565060"/>
                  </a:lnTo>
                  <a:lnTo>
                    <a:pt x="12030260" y="611655"/>
                  </a:lnTo>
                  <a:lnTo>
                    <a:pt x="12035114" y="659231"/>
                  </a:lnTo>
                  <a:lnTo>
                    <a:pt x="12036151" y="689853"/>
                  </a:lnTo>
                  <a:lnTo>
                    <a:pt x="12036151" y="725513"/>
                  </a:lnTo>
                  <a:lnTo>
                    <a:pt x="12030260" y="803712"/>
                  </a:lnTo>
                  <a:lnTo>
                    <a:pt x="12022301" y="850306"/>
                  </a:lnTo>
                  <a:lnTo>
                    <a:pt x="12011341" y="895814"/>
                  </a:lnTo>
                  <a:lnTo>
                    <a:pt x="11997488" y="940129"/>
                  </a:lnTo>
                  <a:lnTo>
                    <a:pt x="11980846" y="983146"/>
                  </a:lnTo>
                  <a:lnTo>
                    <a:pt x="11961521" y="1024760"/>
                  </a:lnTo>
                  <a:lnTo>
                    <a:pt x="11939621" y="1064865"/>
                  </a:lnTo>
                  <a:lnTo>
                    <a:pt x="11915250" y="1103356"/>
                  </a:lnTo>
                  <a:lnTo>
                    <a:pt x="11888515" y="1140128"/>
                  </a:lnTo>
                  <a:lnTo>
                    <a:pt x="11859521" y="1175075"/>
                  </a:lnTo>
                  <a:lnTo>
                    <a:pt x="11828375" y="1208091"/>
                  </a:lnTo>
                  <a:lnTo>
                    <a:pt x="11795183" y="1239072"/>
                  </a:lnTo>
                  <a:lnTo>
                    <a:pt x="11760050" y="1267912"/>
                  </a:lnTo>
                  <a:lnTo>
                    <a:pt x="11723082" y="1294506"/>
                  </a:lnTo>
                  <a:lnTo>
                    <a:pt x="11684386" y="1318747"/>
                  </a:lnTo>
                  <a:lnTo>
                    <a:pt x="11644067" y="1340532"/>
                  </a:lnTo>
                  <a:lnTo>
                    <a:pt x="11602231" y="1359754"/>
                  </a:lnTo>
                  <a:lnTo>
                    <a:pt x="11558985" y="1376307"/>
                  </a:lnTo>
                  <a:lnTo>
                    <a:pt x="11514434" y="1390088"/>
                  </a:lnTo>
                  <a:lnTo>
                    <a:pt x="11468684" y="1400989"/>
                  </a:lnTo>
                  <a:lnTo>
                    <a:pt x="11421841" y="1408907"/>
                  </a:lnTo>
                  <a:lnTo>
                    <a:pt x="11374011" y="1413734"/>
                  </a:lnTo>
                  <a:lnTo>
                    <a:pt x="11325301" y="1415367"/>
                  </a:lnTo>
                  <a:close/>
                </a:path>
              </a:pathLst>
            </a:custGeom>
            <a:solidFill>
              <a:srgbClr val="41535C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7359" y="1856231"/>
              <a:ext cx="7254239" cy="73761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59648" y="488062"/>
            <a:ext cx="1000124" cy="1323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1928762" y="1571602"/>
            <a:ext cx="11630660" cy="863600"/>
          </a:xfrm>
          <a:custGeom>
            <a:avLst/>
            <a:gdLst/>
            <a:ahLst/>
            <a:cxnLst/>
            <a:rect l="l" t="t" r="r" b="b"/>
            <a:pathLst>
              <a:path w="11630660" h="863600">
                <a:moveTo>
                  <a:pt x="10925985" y="863274"/>
                </a:moveTo>
                <a:lnTo>
                  <a:pt x="705848" y="863274"/>
                </a:lnTo>
                <a:lnTo>
                  <a:pt x="647957" y="861844"/>
                </a:lnTo>
                <a:lnTo>
                  <a:pt x="591356" y="857625"/>
                </a:lnTo>
                <a:lnTo>
                  <a:pt x="536224" y="850730"/>
                </a:lnTo>
                <a:lnTo>
                  <a:pt x="482745" y="841269"/>
                </a:lnTo>
                <a:lnTo>
                  <a:pt x="431100" y="829354"/>
                </a:lnTo>
                <a:lnTo>
                  <a:pt x="381470" y="815096"/>
                </a:lnTo>
                <a:lnTo>
                  <a:pt x="334037" y="798605"/>
                </a:lnTo>
                <a:lnTo>
                  <a:pt x="288983" y="779993"/>
                </a:lnTo>
                <a:lnTo>
                  <a:pt x="246489" y="759372"/>
                </a:lnTo>
                <a:lnTo>
                  <a:pt x="206738" y="736851"/>
                </a:lnTo>
                <a:lnTo>
                  <a:pt x="169910" y="712542"/>
                </a:lnTo>
                <a:lnTo>
                  <a:pt x="136187" y="686556"/>
                </a:lnTo>
                <a:lnTo>
                  <a:pt x="105752" y="659005"/>
                </a:lnTo>
                <a:lnTo>
                  <a:pt x="78785" y="629999"/>
                </a:lnTo>
                <a:lnTo>
                  <a:pt x="55469" y="599650"/>
                </a:lnTo>
                <a:lnTo>
                  <a:pt x="20513" y="535364"/>
                </a:lnTo>
                <a:lnTo>
                  <a:pt x="2339" y="467038"/>
                </a:lnTo>
                <a:lnTo>
                  <a:pt x="0" y="431637"/>
                </a:lnTo>
                <a:lnTo>
                  <a:pt x="2339" y="396236"/>
                </a:lnTo>
                <a:lnTo>
                  <a:pt x="20513" y="327910"/>
                </a:lnTo>
                <a:lnTo>
                  <a:pt x="55469" y="263624"/>
                </a:lnTo>
                <a:lnTo>
                  <a:pt x="78785" y="233275"/>
                </a:lnTo>
                <a:lnTo>
                  <a:pt x="105752" y="204269"/>
                </a:lnTo>
                <a:lnTo>
                  <a:pt x="136187" y="176718"/>
                </a:lnTo>
                <a:lnTo>
                  <a:pt x="169910" y="150732"/>
                </a:lnTo>
                <a:lnTo>
                  <a:pt x="206738" y="126423"/>
                </a:lnTo>
                <a:lnTo>
                  <a:pt x="246489" y="103902"/>
                </a:lnTo>
                <a:lnTo>
                  <a:pt x="288983" y="83281"/>
                </a:lnTo>
                <a:lnTo>
                  <a:pt x="334037" y="64669"/>
                </a:lnTo>
                <a:lnTo>
                  <a:pt x="381470" y="48178"/>
                </a:lnTo>
                <a:lnTo>
                  <a:pt x="431100" y="33920"/>
                </a:lnTo>
                <a:lnTo>
                  <a:pt x="482745" y="22005"/>
                </a:lnTo>
                <a:lnTo>
                  <a:pt x="536224" y="12544"/>
                </a:lnTo>
                <a:lnTo>
                  <a:pt x="591356" y="5649"/>
                </a:lnTo>
                <a:lnTo>
                  <a:pt x="647957" y="1430"/>
                </a:lnTo>
                <a:lnTo>
                  <a:pt x="705848" y="0"/>
                </a:lnTo>
                <a:lnTo>
                  <a:pt x="10925985" y="0"/>
                </a:lnTo>
                <a:lnTo>
                  <a:pt x="10983875" y="1430"/>
                </a:lnTo>
                <a:lnTo>
                  <a:pt x="11040477" y="5649"/>
                </a:lnTo>
                <a:lnTo>
                  <a:pt x="11095608" y="12544"/>
                </a:lnTo>
                <a:lnTo>
                  <a:pt x="11149088" y="22005"/>
                </a:lnTo>
                <a:lnTo>
                  <a:pt x="11200733" y="33920"/>
                </a:lnTo>
                <a:lnTo>
                  <a:pt x="11250363" y="48178"/>
                </a:lnTo>
                <a:lnTo>
                  <a:pt x="11297796" y="64669"/>
                </a:lnTo>
                <a:lnTo>
                  <a:pt x="11342850" y="83281"/>
                </a:lnTo>
                <a:lnTo>
                  <a:pt x="11385343" y="103902"/>
                </a:lnTo>
                <a:lnTo>
                  <a:pt x="11425095" y="126423"/>
                </a:lnTo>
                <a:lnTo>
                  <a:pt x="11461923" y="150732"/>
                </a:lnTo>
                <a:lnTo>
                  <a:pt x="11495646" y="176718"/>
                </a:lnTo>
                <a:lnTo>
                  <a:pt x="11526081" y="204269"/>
                </a:lnTo>
                <a:lnTo>
                  <a:pt x="11553048" y="233275"/>
                </a:lnTo>
                <a:lnTo>
                  <a:pt x="11576364" y="263624"/>
                </a:lnTo>
                <a:lnTo>
                  <a:pt x="11611320" y="327910"/>
                </a:lnTo>
                <a:lnTo>
                  <a:pt x="11629494" y="396236"/>
                </a:lnTo>
                <a:lnTo>
                  <a:pt x="11630607" y="413078"/>
                </a:lnTo>
                <a:lnTo>
                  <a:pt x="11630607" y="450196"/>
                </a:lnTo>
                <a:lnTo>
                  <a:pt x="11622595" y="501651"/>
                </a:lnTo>
                <a:lnTo>
                  <a:pt x="11595849" y="568068"/>
                </a:lnTo>
                <a:lnTo>
                  <a:pt x="11553048" y="629999"/>
                </a:lnTo>
                <a:lnTo>
                  <a:pt x="11526081" y="659005"/>
                </a:lnTo>
                <a:lnTo>
                  <a:pt x="11495646" y="686556"/>
                </a:lnTo>
                <a:lnTo>
                  <a:pt x="11461923" y="712542"/>
                </a:lnTo>
                <a:lnTo>
                  <a:pt x="11425095" y="736851"/>
                </a:lnTo>
                <a:lnTo>
                  <a:pt x="11385343" y="759372"/>
                </a:lnTo>
                <a:lnTo>
                  <a:pt x="11342850" y="779993"/>
                </a:lnTo>
                <a:lnTo>
                  <a:pt x="11297796" y="798605"/>
                </a:lnTo>
                <a:lnTo>
                  <a:pt x="11250363" y="815096"/>
                </a:lnTo>
                <a:lnTo>
                  <a:pt x="11200733" y="829354"/>
                </a:lnTo>
                <a:lnTo>
                  <a:pt x="11149088" y="841269"/>
                </a:lnTo>
                <a:lnTo>
                  <a:pt x="11095608" y="850730"/>
                </a:lnTo>
                <a:lnTo>
                  <a:pt x="11040477" y="857625"/>
                </a:lnTo>
                <a:lnTo>
                  <a:pt x="10983875" y="861844"/>
                </a:lnTo>
                <a:lnTo>
                  <a:pt x="10925985" y="863274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r>
              <a:rPr lang="ru-RU" sz="3900" b="1" dirty="0">
                <a:solidFill>
                  <a:schemeClr val="bg1"/>
                </a:solidFill>
                <a:latin typeface="+mn-lt"/>
              </a:rPr>
              <a:t>         </a:t>
            </a:r>
            <a:endParaRPr sz="36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8" y="9543289"/>
            <a:ext cx="9863328" cy="600455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59648" y="488062"/>
            <a:ext cx="1000124" cy="1323974"/>
          </a:xfrm>
          <a:prstGeom prst="rect">
            <a:avLst/>
          </a:prstGeom>
        </p:spPr>
      </p:pic>
      <p:sp>
        <p:nvSpPr>
          <p:cNvPr id="62" name="object 2"/>
          <p:cNvSpPr/>
          <p:nvPr/>
        </p:nvSpPr>
        <p:spPr>
          <a:xfrm>
            <a:off x="0" y="266700"/>
            <a:ext cx="11630660" cy="863600"/>
          </a:xfrm>
          <a:custGeom>
            <a:avLst/>
            <a:gdLst/>
            <a:ahLst/>
            <a:cxnLst/>
            <a:rect l="l" t="t" r="r" b="b"/>
            <a:pathLst>
              <a:path w="11630660" h="863600">
                <a:moveTo>
                  <a:pt x="10925985" y="863274"/>
                </a:moveTo>
                <a:lnTo>
                  <a:pt x="705848" y="863274"/>
                </a:lnTo>
                <a:lnTo>
                  <a:pt x="647957" y="861844"/>
                </a:lnTo>
                <a:lnTo>
                  <a:pt x="591356" y="857625"/>
                </a:lnTo>
                <a:lnTo>
                  <a:pt x="536224" y="850730"/>
                </a:lnTo>
                <a:lnTo>
                  <a:pt x="482745" y="841269"/>
                </a:lnTo>
                <a:lnTo>
                  <a:pt x="431100" y="829354"/>
                </a:lnTo>
                <a:lnTo>
                  <a:pt x="381470" y="815096"/>
                </a:lnTo>
                <a:lnTo>
                  <a:pt x="334037" y="798605"/>
                </a:lnTo>
                <a:lnTo>
                  <a:pt x="288983" y="779993"/>
                </a:lnTo>
                <a:lnTo>
                  <a:pt x="246489" y="759372"/>
                </a:lnTo>
                <a:lnTo>
                  <a:pt x="206738" y="736851"/>
                </a:lnTo>
                <a:lnTo>
                  <a:pt x="169910" y="712542"/>
                </a:lnTo>
                <a:lnTo>
                  <a:pt x="136187" y="686556"/>
                </a:lnTo>
                <a:lnTo>
                  <a:pt x="105752" y="659005"/>
                </a:lnTo>
                <a:lnTo>
                  <a:pt x="78785" y="629999"/>
                </a:lnTo>
                <a:lnTo>
                  <a:pt x="55469" y="599650"/>
                </a:lnTo>
                <a:lnTo>
                  <a:pt x="20513" y="535364"/>
                </a:lnTo>
                <a:lnTo>
                  <a:pt x="2339" y="467038"/>
                </a:lnTo>
                <a:lnTo>
                  <a:pt x="0" y="431637"/>
                </a:lnTo>
                <a:lnTo>
                  <a:pt x="2339" y="396236"/>
                </a:lnTo>
                <a:lnTo>
                  <a:pt x="20513" y="327910"/>
                </a:lnTo>
                <a:lnTo>
                  <a:pt x="55469" y="263624"/>
                </a:lnTo>
                <a:lnTo>
                  <a:pt x="78785" y="233275"/>
                </a:lnTo>
                <a:lnTo>
                  <a:pt x="105752" y="204269"/>
                </a:lnTo>
                <a:lnTo>
                  <a:pt x="136187" y="176718"/>
                </a:lnTo>
                <a:lnTo>
                  <a:pt x="169910" y="150732"/>
                </a:lnTo>
                <a:lnTo>
                  <a:pt x="206738" y="126423"/>
                </a:lnTo>
                <a:lnTo>
                  <a:pt x="246489" y="103902"/>
                </a:lnTo>
                <a:lnTo>
                  <a:pt x="288983" y="83281"/>
                </a:lnTo>
                <a:lnTo>
                  <a:pt x="334037" y="64669"/>
                </a:lnTo>
                <a:lnTo>
                  <a:pt x="381470" y="48178"/>
                </a:lnTo>
                <a:lnTo>
                  <a:pt x="431100" y="33920"/>
                </a:lnTo>
                <a:lnTo>
                  <a:pt x="482745" y="22005"/>
                </a:lnTo>
                <a:lnTo>
                  <a:pt x="536224" y="12544"/>
                </a:lnTo>
                <a:lnTo>
                  <a:pt x="591356" y="5649"/>
                </a:lnTo>
                <a:lnTo>
                  <a:pt x="647957" y="1430"/>
                </a:lnTo>
                <a:lnTo>
                  <a:pt x="705848" y="0"/>
                </a:lnTo>
                <a:lnTo>
                  <a:pt x="10925985" y="0"/>
                </a:lnTo>
                <a:lnTo>
                  <a:pt x="10983875" y="1430"/>
                </a:lnTo>
                <a:lnTo>
                  <a:pt x="11040477" y="5649"/>
                </a:lnTo>
                <a:lnTo>
                  <a:pt x="11095608" y="12544"/>
                </a:lnTo>
                <a:lnTo>
                  <a:pt x="11149088" y="22005"/>
                </a:lnTo>
                <a:lnTo>
                  <a:pt x="11200733" y="33920"/>
                </a:lnTo>
                <a:lnTo>
                  <a:pt x="11250363" y="48178"/>
                </a:lnTo>
                <a:lnTo>
                  <a:pt x="11297796" y="64669"/>
                </a:lnTo>
                <a:lnTo>
                  <a:pt x="11342850" y="83281"/>
                </a:lnTo>
                <a:lnTo>
                  <a:pt x="11385343" y="103902"/>
                </a:lnTo>
                <a:lnTo>
                  <a:pt x="11425095" y="126423"/>
                </a:lnTo>
                <a:lnTo>
                  <a:pt x="11461923" y="150732"/>
                </a:lnTo>
                <a:lnTo>
                  <a:pt x="11495646" y="176718"/>
                </a:lnTo>
                <a:lnTo>
                  <a:pt x="11526081" y="204269"/>
                </a:lnTo>
                <a:lnTo>
                  <a:pt x="11553048" y="233275"/>
                </a:lnTo>
                <a:lnTo>
                  <a:pt x="11576364" y="263624"/>
                </a:lnTo>
                <a:lnTo>
                  <a:pt x="11611320" y="327910"/>
                </a:lnTo>
                <a:lnTo>
                  <a:pt x="11629494" y="396236"/>
                </a:lnTo>
                <a:lnTo>
                  <a:pt x="11630607" y="413078"/>
                </a:lnTo>
                <a:lnTo>
                  <a:pt x="11630607" y="450196"/>
                </a:lnTo>
                <a:lnTo>
                  <a:pt x="11622595" y="501651"/>
                </a:lnTo>
                <a:lnTo>
                  <a:pt x="11595849" y="568068"/>
                </a:lnTo>
                <a:lnTo>
                  <a:pt x="11553048" y="629999"/>
                </a:lnTo>
                <a:lnTo>
                  <a:pt x="11526081" y="659005"/>
                </a:lnTo>
                <a:lnTo>
                  <a:pt x="11495646" y="686556"/>
                </a:lnTo>
                <a:lnTo>
                  <a:pt x="11461923" y="712542"/>
                </a:lnTo>
                <a:lnTo>
                  <a:pt x="11425095" y="736851"/>
                </a:lnTo>
                <a:lnTo>
                  <a:pt x="11385343" y="759372"/>
                </a:lnTo>
                <a:lnTo>
                  <a:pt x="11342850" y="779993"/>
                </a:lnTo>
                <a:lnTo>
                  <a:pt x="11297796" y="798605"/>
                </a:lnTo>
                <a:lnTo>
                  <a:pt x="11250363" y="815096"/>
                </a:lnTo>
                <a:lnTo>
                  <a:pt x="11200733" y="829354"/>
                </a:lnTo>
                <a:lnTo>
                  <a:pt x="11149088" y="841269"/>
                </a:lnTo>
                <a:lnTo>
                  <a:pt x="11095608" y="850730"/>
                </a:lnTo>
                <a:lnTo>
                  <a:pt x="11040477" y="857625"/>
                </a:lnTo>
                <a:lnTo>
                  <a:pt x="10983875" y="861844"/>
                </a:lnTo>
                <a:lnTo>
                  <a:pt x="10925985" y="863274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r>
              <a:rPr lang="ru-RU" sz="3900" b="1" dirty="0">
                <a:solidFill>
                  <a:schemeClr val="bg1"/>
                </a:solidFill>
                <a:latin typeface="+mn-lt"/>
              </a:rPr>
              <a:t>        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Эффективность работы Центра</a:t>
            </a:r>
            <a:endParaRPr sz="3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6876" y="2643171"/>
            <a:ext cx="8429684" cy="763285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kk-KZ" sz="2400" b="1" dirty="0">
                <a:latin typeface="+mn-lt"/>
              </a:rPr>
              <a:t>В </a:t>
            </a:r>
            <a:r>
              <a:rPr lang="ru-RU" sz="2400" b="1" dirty="0">
                <a:latin typeface="+mn-lt"/>
              </a:rPr>
              <a:t>2024 году укомплектованность кадрами </a:t>
            </a:r>
            <a:r>
              <a:rPr lang="ru-RU" sz="2400" b="1" dirty="0" smtClean="0">
                <a:latin typeface="+mn-lt"/>
              </a:rPr>
              <a:t>- 96,6</a:t>
            </a:r>
            <a:r>
              <a:rPr lang="ru-RU" sz="2400" b="1" dirty="0">
                <a:latin typeface="+mn-lt"/>
              </a:rPr>
              <a:t>%</a:t>
            </a:r>
          </a:p>
          <a:p>
            <a:pPr algn="ctr"/>
            <a:endParaRPr lang="ru-RU" sz="2400" b="1" dirty="0">
              <a:latin typeface="+mn-lt"/>
            </a:endParaRPr>
          </a:p>
          <a:p>
            <a:pPr algn="ctr"/>
            <a:r>
              <a:rPr lang="ru-RU" sz="2400" b="1" dirty="0">
                <a:latin typeface="+mn-lt"/>
              </a:rPr>
              <a:t>Врачи- 98,2</a:t>
            </a:r>
          </a:p>
          <a:p>
            <a:pPr algn="ctr"/>
            <a:r>
              <a:rPr lang="ru-RU" sz="2400" b="1" dirty="0">
                <a:latin typeface="+mn-lt"/>
              </a:rPr>
              <a:t>СМР-99,4</a:t>
            </a:r>
          </a:p>
          <a:p>
            <a:pPr algn="ctr"/>
            <a:r>
              <a:rPr lang="ru-RU" sz="2400" b="1" dirty="0">
                <a:latin typeface="+mn-lt"/>
              </a:rPr>
              <a:t>ММП-88,1</a:t>
            </a:r>
          </a:p>
          <a:p>
            <a:pPr algn="ctr"/>
            <a:endParaRPr lang="ru-RU" sz="2400" b="1" dirty="0">
              <a:latin typeface="+mn-lt"/>
            </a:endParaRPr>
          </a:p>
          <a:p>
            <a:pPr algn="ctr"/>
            <a:r>
              <a:rPr lang="ru-RU" sz="2400" b="1" dirty="0">
                <a:latin typeface="+mn-lt"/>
              </a:rPr>
              <a:t> Коэффициент совмещения:</a:t>
            </a:r>
          </a:p>
          <a:p>
            <a:pPr algn="ctr"/>
            <a:endParaRPr lang="ru-RU" sz="2400" b="1" dirty="0">
              <a:latin typeface="+mn-lt"/>
            </a:endParaRPr>
          </a:p>
          <a:p>
            <a:pPr algn="ctr"/>
            <a:r>
              <a:rPr lang="ru-RU" sz="2400" b="1" dirty="0">
                <a:latin typeface="+mn-lt"/>
              </a:rPr>
              <a:t>Врачи- 1,4</a:t>
            </a:r>
          </a:p>
          <a:p>
            <a:pPr algn="ctr"/>
            <a:r>
              <a:rPr lang="ru-RU" sz="2400" b="1" dirty="0">
                <a:latin typeface="+mn-lt"/>
              </a:rPr>
              <a:t>СМП-1,1</a:t>
            </a:r>
          </a:p>
          <a:p>
            <a:pPr algn="ctr"/>
            <a:r>
              <a:rPr lang="ru-RU" sz="2400" b="1" dirty="0">
                <a:latin typeface="+mn-lt"/>
              </a:rPr>
              <a:t>ММП-1,4</a:t>
            </a:r>
          </a:p>
          <a:p>
            <a:pPr algn="ctr"/>
            <a:endParaRPr lang="ru-RU" sz="2400" b="1" dirty="0">
              <a:latin typeface="+mn-lt"/>
            </a:endParaRPr>
          </a:p>
          <a:p>
            <a:pPr algn="ctr"/>
            <a:r>
              <a:rPr lang="ru-RU" sz="2400" b="1" dirty="0">
                <a:latin typeface="+mn-lt"/>
              </a:rPr>
              <a:t>Дефицит :</a:t>
            </a:r>
          </a:p>
          <a:p>
            <a:pPr algn="ctr"/>
            <a:endParaRPr lang="ru-RU" sz="2400" b="1" dirty="0">
              <a:latin typeface="+mn-lt"/>
            </a:endParaRPr>
          </a:p>
          <a:p>
            <a:pPr algn="ctr"/>
            <a:r>
              <a:rPr lang="ru-RU" sz="2400" b="1" dirty="0">
                <a:latin typeface="+mn-lt"/>
              </a:rPr>
              <a:t>Неонатолог – 1 ставка </a:t>
            </a:r>
          </a:p>
          <a:p>
            <a:pPr algn="ctr"/>
            <a:r>
              <a:rPr lang="ru-RU" sz="2400" b="1" dirty="0">
                <a:latin typeface="+mn-lt"/>
              </a:rPr>
              <a:t>Врач эксперт – 0,5 ставка</a:t>
            </a:r>
          </a:p>
          <a:p>
            <a:pPr algn="ctr"/>
            <a:r>
              <a:rPr lang="ru-RU" sz="2400" b="1" dirty="0">
                <a:latin typeface="+mn-lt"/>
              </a:rPr>
              <a:t>Врач эпидемиолог – 0,5 ставка</a:t>
            </a:r>
          </a:p>
          <a:p>
            <a:pPr algn="ctr"/>
            <a:r>
              <a:rPr lang="ru-RU" sz="2400" b="1" dirty="0">
                <a:latin typeface="+mn-lt"/>
              </a:rPr>
              <a:t>Врач фармаколог – 0,75 ставка </a:t>
            </a:r>
          </a:p>
          <a:p>
            <a:pPr algn="ctr"/>
            <a:r>
              <a:rPr lang="ru-RU" sz="2400" b="1" dirty="0">
                <a:latin typeface="+mn-lt"/>
              </a:rPr>
              <a:t>Врач офтальмолог – 0,25 ставка</a:t>
            </a:r>
          </a:p>
          <a:p>
            <a:endParaRPr lang="ru-RU" sz="1600" dirty="0"/>
          </a:p>
          <a:p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000068" y="2643169"/>
          <a:ext cx="7858180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00530" y="1643039"/>
            <a:ext cx="7715304" cy="64632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+mn-lt"/>
              </a:rPr>
              <a:t>Кадровый потенциал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428960" y="1643041"/>
            <a:ext cx="11001452" cy="928694"/>
          </a:xfrm>
          <a:custGeom>
            <a:avLst/>
            <a:gdLst/>
            <a:ahLst/>
            <a:cxnLst/>
            <a:rect l="l" t="t" r="r" b="b"/>
            <a:pathLst>
              <a:path w="7896225" h="1116965">
                <a:moveTo>
                  <a:pt x="7339702" y="1116801"/>
                </a:moveTo>
                <a:lnTo>
                  <a:pt x="558400" y="1116801"/>
                </a:lnTo>
                <a:lnTo>
                  <a:pt x="510219" y="1114751"/>
                </a:lnTo>
                <a:lnTo>
                  <a:pt x="463176" y="1108714"/>
                </a:lnTo>
                <a:lnTo>
                  <a:pt x="417439" y="1098857"/>
                </a:lnTo>
                <a:lnTo>
                  <a:pt x="373175" y="1085347"/>
                </a:lnTo>
                <a:lnTo>
                  <a:pt x="330553" y="1068353"/>
                </a:lnTo>
                <a:lnTo>
                  <a:pt x="289738" y="1048041"/>
                </a:lnTo>
                <a:lnTo>
                  <a:pt x="250900" y="1024580"/>
                </a:lnTo>
                <a:lnTo>
                  <a:pt x="214206" y="998138"/>
                </a:lnTo>
                <a:lnTo>
                  <a:pt x="179823" y="968881"/>
                </a:lnTo>
                <a:lnTo>
                  <a:pt x="147920" y="936977"/>
                </a:lnTo>
                <a:lnTo>
                  <a:pt x="118663" y="902594"/>
                </a:lnTo>
                <a:lnTo>
                  <a:pt x="92220" y="865900"/>
                </a:lnTo>
                <a:lnTo>
                  <a:pt x="68759" y="827062"/>
                </a:lnTo>
                <a:lnTo>
                  <a:pt x="48447" y="786248"/>
                </a:lnTo>
                <a:lnTo>
                  <a:pt x="31453" y="743625"/>
                </a:lnTo>
                <a:lnTo>
                  <a:pt x="17944" y="699361"/>
                </a:lnTo>
                <a:lnTo>
                  <a:pt x="8086" y="653624"/>
                </a:lnTo>
                <a:lnTo>
                  <a:pt x="2049" y="606581"/>
                </a:lnTo>
                <a:lnTo>
                  <a:pt x="0" y="558400"/>
                </a:lnTo>
                <a:lnTo>
                  <a:pt x="2049" y="510219"/>
                </a:lnTo>
                <a:lnTo>
                  <a:pt x="8086" y="463176"/>
                </a:lnTo>
                <a:lnTo>
                  <a:pt x="17944" y="417439"/>
                </a:lnTo>
                <a:lnTo>
                  <a:pt x="31453" y="373176"/>
                </a:lnTo>
                <a:lnTo>
                  <a:pt x="48447" y="330553"/>
                </a:lnTo>
                <a:lnTo>
                  <a:pt x="68759" y="289738"/>
                </a:lnTo>
                <a:lnTo>
                  <a:pt x="92220" y="250900"/>
                </a:lnTo>
                <a:lnTo>
                  <a:pt x="118663" y="214206"/>
                </a:lnTo>
                <a:lnTo>
                  <a:pt x="147920" y="179823"/>
                </a:lnTo>
                <a:lnTo>
                  <a:pt x="179823" y="147920"/>
                </a:lnTo>
                <a:lnTo>
                  <a:pt x="214206" y="118663"/>
                </a:lnTo>
                <a:lnTo>
                  <a:pt x="250900" y="92220"/>
                </a:lnTo>
                <a:lnTo>
                  <a:pt x="289738" y="68759"/>
                </a:lnTo>
                <a:lnTo>
                  <a:pt x="330553" y="48447"/>
                </a:lnTo>
                <a:lnTo>
                  <a:pt x="373175" y="31453"/>
                </a:lnTo>
                <a:lnTo>
                  <a:pt x="417439" y="17944"/>
                </a:lnTo>
                <a:lnTo>
                  <a:pt x="463176" y="8086"/>
                </a:lnTo>
                <a:lnTo>
                  <a:pt x="510219" y="2049"/>
                </a:lnTo>
                <a:lnTo>
                  <a:pt x="558400" y="0"/>
                </a:lnTo>
                <a:lnTo>
                  <a:pt x="7339702" y="0"/>
                </a:lnTo>
                <a:lnTo>
                  <a:pt x="7387883" y="2049"/>
                </a:lnTo>
                <a:lnTo>
                  <a:pt x="7434926" y="8086"/>
                </a:lnTo>
                <a:lnTo>
                  <a:pt x="7480663" y="17944"/>
                </a:lnTo>
                <a:lnTo>
                  <a:pt x="7524927" y="31453"/>
                </a:lnTo>
                <a:lnTo>
                  <a:pt x="7567549" y="48447"/>
                </a:lnTo>
                <a:lnTo>
                  <a:pt x="7608364" y="68759"/>
                </a:lnTo>
                <a:lnTo>
                  <a:pt x="7647202" y="92220"/>
                </a:lnTo>
                <a:lnTo>
                  <a:pt x="7683896" y="118663"/>
                </a:lnTo>
                <a:lnTo>
                  <a:pt x="7718278" y="147920"/>
                </a:lnTo>
                <a:lnTo>
                  <a:pt x="7750182" y="179823"/>
                </a:lnTo>
                <a:lnTo>
                  <a:pt x="7779439" y="214206"/>
                </a:lnTo>
                <a:lnTo>
                  <a:pt x="7805882" y="250900"/>
                </a:lnTo>
                <a:lnTo>
                  <a:pt x="7829343" y="289738"/>
                </a:lnTo>
                <a:lnTo>
                  <a:pt x="7849654" y="330553"/>
                </a:lnTo>
                <a:lnTo>
                  <a:pt x="7866649" y="373176"/>
                </a:lnTo>
                <a:lnTo>
                  <a:pt x="7880158" y="417439"/>
                </a:lnTo>
                <a:lnTo>
                  <a:pt x="7890015" y="463176"/>
                </a:lnTo>
                <a:lnTo>
                  <a:pt x="7896133" y="510219"/>
                </a:lnTo>
                <a:lnTo>
                  <a:pt x="7896133" y="606581"/>
                </a:lnTo>
                <a:lnTo>
                  <a:pt x="7890015" y="653624"/>
                </a:lnTo>
                <a:lnTo>
                  <a:pt x="7880158" y="699361"/>
                </a:lnTo>
                <a:lnTo>
                  <a:pt x="7866649" y="743625"/>
                </a:lnTo>
                <a:lnTo>
                  <a:pt x="7849654" y="786248"/>
                </a:lnTo>
                <a:lnTo>
                  <a:pt x="7829343" y="827062"/>
                </a:lnTo>
                <a:lnTo>
                  <a:pt x="7805882" y="865900"/>
                </a:lnTo>
                <a:lnTo>
                  <a:pt x="7779439" y="902594"/>
                </a:lnTo>
                <a:lnTo>
                  <a:pt x="7750182" y="936977"/>
                </a:lnTo>
                <a:lnTo>
                  <a:pt x="7718278" y="968881"/>
                </a:lnTo>
                <a:lnTo>
                  <a:pt x="7683896" y="998138"/>
                </a:lnTo>
                <a:lnTo>
                  <a:pt x="7647202" y="1024580"/>
                </a:lnTo>
                <a:lnTo>
                  <a:pt x="7608364" y="1048041"/>
                </a:lnTo>
                <a:lnTo>
                  <a:pt x="7567549" y="1068353"/>
                </a:lnTo>
                <a:lnTo>
                  <a:pt x="7524927" y="1085347"/>
                </a:lnTo>
                <a:lnTo>
                  <a:pt x="7480663" y="1098857"/>
                </a:lnTo>
                <a:lnTo>
                  <a:pt x="7434926" y="1108714"/>
                </a:lnTo>
                <a:lnTo>
                  <a:pt x="7387883" y="1114751"/>
                </a:lnTo>
                <a:lnTo>
                  <a:pt x="7339702" y="1116801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5475" y="2017094"/>
            <a:ext cx="81302" cy="81302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59648" y="488062"/>
            <a:ext cx="1000124" cy="1323974"/>
          </a:xfrm>
          <a:prstGeom prst="rect">
            <a:avLst/>
          </a:prstGeom>
        </p:spPr>
      </p:pic>
      <p:sp>
        <p:nvSpPr>
          <p:cNvPr id="62" name="object 2"/>
          <p:cNvSpPr/>
          <p:nvPr/>
        </p:nvSpPr>
        <p:spPr>
          <a:xfrm>
            <a:off x="0" y="266700"/>
            <a:ext cx="11630660" cy="863600"/>
          </a:xfrm>
          <a:custGeom>
            <a:avLst/>
            <a:gdLst/>
            <a:ahLst/>
            <a:cxnLst/>
            <a:rect l="l" t="t" r="r" b="b"/>
            <a:pathLst>
              <a:path w="11630660" h="863600">
                <a:moveTo>
                  <a:pt x="10925985" y="863274"/>
                </a:moveTo>
                <a:lnTo>
                  <a:pt x="705848" y="863274"/>
                </a:lnTo>
                <a:lnTo>
                  <a:pt x="647957" y="861844"/>
                </a:lnTo>
                <a:lnTo>
                  <a:pt x="591356" y="857625"/>
                </a:lnTo>
                <a:lnTo>
                  <a:pt x="536224" y="850730"/>
                </a:lnTo>
                <a:lnTo>
                  <a:pt x="482745" y="841269"/>
                </a:lnTo>
                <a:lnTo>
                  <a:pt x="431100" y="829354"/>
                </a:lnTo>
                <a:lnTo>
                  <a:pt x="381470" y="815096"/>
                </a:lnTo>
                <a:lnTo>
                  <a:pt x="334037" y="798605"/>
                </a:lnTo>
                <a:lnTo>
                  <a:pt x="288983" y="779993"/>
                </a:lnTo>
                <a:lnTo>
                  <a:pt x="246489" y="759372"/>
                </a:lnTo>
                <a:lnTo>
                  <a:pt x="206738" y="736851"/>
                </a:lnTo>
                <a:lnTo>
                  <a:pt x="169910" y="712542"/>
                </a:lnTo>
                <a:lnTo>
                  <a:pt x="136187" y="686556"/>
                </a:lnTo>
                <a:lnTo>
                  <a:pt x="105752" y="659005"/>
                </a:lnTo>
                <a:lnTo>
                  <a:pt x="78785" y="629999"/>
                </a:lnTo>
                <a:lnTo>
                  <a:pt x="55469" y="599650"/>
                </a:lnTo>
                <a:lnTo>
                  <a:pt x="20513" y="535364"/>
                </a:lnTo>
                <a:lnTo>
                  <a:pt x="2339" y="467038"/>
                </a:lnTo>
                <a:lnTo>
                  <a:pt x="0" y="431637"/>
                </a:lnTo>
                <a:lnTo>
                  <a:pt x="2339" y="396236"/>
                </a:lnTo>
                <a:lnTo>
                  <a:pt x="20513" y="327910"/>
                </a:lnTo>
                <a:lnTo>
                  <a:pt x="55469" y="263624"/>
                </a:lnTo>
                <a:lnTo>
                  <a:pt x="78785" y="233275"/>
                </a:lnTo>
                <a:lnTo>
                  <a:pt x="105752" y="204269"/>
                </a:lnTo>
                <a:lnTo>
                  <a:pt x="136187" y="176718"/>
                </a:lnTo>
                <a:lnTo>
                  <a:pt x="169910" y="150732"/>
                </a:lnTo>
                <a:lnTo>
                  <a:pt x="206738" y="126423"/>
                </a:lnTo>
                <a:lnTo>
                  <a:pt x="246489" y="103902"/>
                </a:lnTo>
                <a:lnTo>
                  <a:pt x="288983" y="83281"/>
                </a:lnTo>
                <a:lnTo>
                  <a:pt x="334037" y="64669"/>
                </a:lnTo>
                <a:lnTo>
                  <a:pt x="381470" y="48178"/>
                </a:lnTo>
                <a:lnTo>
                  <a:pt x="431100" y="33920"/>
                </a:lnTo>
                <a:lnTo>
                  <a:pt x="482745" y="22005"/>
                </a:lnTo>
                <a:lnTo>
                  <a:pt x="536224" y="12544"/>
                </a:lnTo>
                <a:lnTo>
                  <a:pt x="591356" y="5649"/>
                </a:lnTo>
                <a:lnTo>
                  <a:pt x="647957" y="1430"/>
                </a:lnTo>
                <a:lnTo>
                  <a:pt x="705848" y="0"/>
                </a:lnTo>
                <a:lnTo>
                  <a:pt x="10925985" y="0"/>
                </a:lnTo>
                <a:lnTo>
                  <a:pt x="10983875" y="1430"/>
                </a:lnTo>
                <a:lnTo>
                  <a:pt x="11040477" y="5649"/>
                </a:lnTo>
                <a:lnTo>
                  <a:pt x="11095608" y="12544"/>
                </a:lnTo>
                <a:lnTo>
                  <a:pt x="11149088" y="22005"/>
                </a:lnTo>
                <a:lnTo>
                  <a:pt x="11200733" y="33920"/>
                </a:lnTo>
                <a:lnTo>
                  <a:pt x="11250363" y="48178"/>
                </a:lnTo>
                <a:lnTo>
                  <a:pt x="11297796" y="64669"/>
                </a:lnTo>
                <a:lnTo>
                  <a:pt x="11342850" y="83281"/>
                </a:lnTo>
                <a:lnTo>
                  <a:pt x="11385343" y="103902"/>
                </a:lnTo>
                <a:lnTo>
                  <a:pt x="11425095" y="126423"/>
                </a:lnTo>
                <a:lnTo>
                  <a:pt x="11461923" y="150732"/>
                </a:lnTo>
                <a:lnTo>
                  <a:pt x="11495646" y="176718"/>
                </a:lnTo>
                <a:lnTo>
                  <a:pt x="11526081" y="204269"/>
                </a:lnTo>
                <a:lnTo>
                  <a:pt x="11553048" y="233275"/>
                </a:lnTo>
                <a:lnTo>
                  <a:pt x="11576364" y="263624"/>
                </a:lnTo>
                <a:lnTo>
                  <a:pt x="11611320" y="327910"/>
                </a:lnTo>
                <a:lnTo>
                  <a:pt x="11629494" y="396236"/>
                </a:lnTo>
                <a:lnTo>
                  <a:pt x="11630607" y="413078"/>
                </a:lnTo>
                <a:lnTo>
                  <a:pt x="11630607" y="450196"/>
                </a:lnTo>
                <a:lnTo>
                  <a:pt x="11622595" y="501651"/>
                </a:lnTo>
                <a:lnTo>
                  <a:pt x="11595849" y="568068"/>
                </a:lnTo>
                <a:lnTo>
                  <a:pt x="11553048" y="629999"/>
                </a:lnTo>
                <a:lnTo>
                  <a:pt x="11526081" y="659005"/>
                </a:lnTo>
                <a:lnTo>
                  <a:pt x="11495646" y="686556"/>
                </a:lnTo>
                <a:lnTo>
                  <a:pt x="11461923" y="712542"/>
                </a:lnTo>
                <a:lnTo>
                  <a:pt x="11425095" y="736851"/>
                </a:lnTo>
                <a:lnTo>
                  <a:pt x="11385343" y="759372"/>
                </a:lnTo>
                <a:lnTo>
                  <a:pt x="11342850" y="779993"/>
                </a:lnTo>
                <a:lnTo>
                  <a:pt x="11297796" y="798605"/>
                </a:lnTo>
                <a:lnTo>
                  <a:pt x="11250363" y="815096"/>
                </a:lnTo>
                <a:lnTo>
                  <a:pt x="11200733" y="829354"/>
                </a:lnTo>
                <a:lnTo>
                  <a:pt x="11149088" y="841269"/>
                </a:lnTo>
                <a:lnTo>
                  <a:pt x="11095608" y="850730"/>
                </a:lnTo>
                <a:lnTo>
                  <a:pt x="11040477" y="857625"/>
                </a:lnTo>
                <a:lnTo>
                  <a:pt x="10983875" y="861844"/>
                </a:lnTo>
                <a:lnTo>
                  <a:pt x="10925985" y="863274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r>
              <a:rPr lang="ru-RU" sz="3900" b="1" dirty="0">
                <a:solidFill>
                  <a:schemeClr val="bg1"/>
                </a:solidFill>
                <a:latin typeface="+mn-lt"/>
              </a:rPr>
              <a:t>  </a:t>
            </a:r>
            <a:r>
              <a:rPr lang="ru-RU" sz="3900" b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Эффективность 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работы Центра</a:t>
            </a:r>
            <a:endParaRPr sz="4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Заголовок 62"/>
          <p:cNvSpPr>
            <a:spLocks noGrp="1"/>
          </p:cNvSpPr>
          <p:nvPr>
            <p:ph type="title"/>
          </p:nvPr>
        </p:nvSpPr>
        <p:spPr>
          <a:xfrm>
            <a:off x="4343400" y="1928791"/>
            <a:ext cx="9944136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Повышение квалификации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сотрудников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928922"/>
            <a:ext cx="15163800" cy="70173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2300" b="1" dirty="0" smtClean="0">
                <a:latin typeface="+mn-lt"/>
              </a:rPr>
              <a:t>	</a:t>
            </a:r>
            <a:r>
              <a:rPr lang="ru-RU" sz="2400" b="1" dirty="0" smtClean="0">
                <a:latin typeface="+mn-lt"/>
              </a:rPr>
              <a:t>Повышение </a:t>
            </a:r>
            <a:r>
              <a:rPr lang="ru-RU" sz="2400" b="1" dirty="0">
                <a:latin typeface="+mn-lt"/>
              </a:rPr>
              <a:t>квалификации врачей  и </a:t>
            </a:r>
            <a:r>
              <a:rPr lang="ru-RU" sz="2400" b="1" dirty="0" smtClean="0">
                <a:latin typeface="+mn-lt"/>
              </a:rPr>
              <a:t>СМП</a:t>
            </a:r>
          </a:p>
          <a:p>
            <a:endParaRPr lang="ru-RU" sz="2400" b="1" dirty="0">
              <a:latin typeface="+mn-lt"/>
            </a:endParaRPr>
          </a:p>
          <a:p>
            <a:r>
              <a:rPr lang="ru-RU" sz="2400" b="1" dirty="0">
                <a:latin typeface="+mn-lt"/>
              </a:rPr>
              <a:t>Выделено на обучение 11 381 560,</a:t>
            </a:r>
          </a:p>
          <a:p>
            <a:r>
              <a:rPr lang="ru-RU" sz="2400" b="1" dirty="0">
                <a:latin typeface="+mn-lt"/>
              </a:rPr>
              <a:t>На 2024г. заложено - 11 372 760,00</a:t>
            </a:r>
          </a:p>
          <a:p>
            <a:r>
              <a:rPr lang="ru-RU" sz="2400" b="1" dirty="0">
                <a:latin typeface="+mn-lt"/>
              </a:rPr>
              <a:t>Освоено - 11 372 760,00</a:t>
            </a:r>
          </a:p>
          <a:p>
            <a:endParaRPr lang="ru-RU" sz="2400" dirty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	Повышение </a:t>
            </a:r>
            <a:r>
              <a:rPr lang="ru-RU" sz="2400" b="1" dirty="0">
                <a:latin typeface="+mn-lt"/>
              </a:rPr>
              <a:t>квалификации: </a:t>
            </a:r>
          </a:p>
          <a:p>
            <a:endParaRPr lang="ru-RU" sz="2400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Врачи:28</a:t>
            </a:r>
            <a:endParaRPr lang="ru-RU" sz="2400" b="1" dirty="0">
              <a:latin typeface="+mn-lt"/>
            </a:endParaRPr>
          </a:p>
          <a:p>
            <a:r>
              <a:rPr lang="ru-RU" sz="2400" b="1" dirty="0">
                <a:latin typeface="+mn-lt"/>
              </a:rPr>
              <a:t>СМП: 87</a:t>
            </a:r>
          </a:p>
          <a:p>
            <a:r>
              <a:rPr lang="ru-RU" sz="2400" b="1" dirty="0">
                <a:latin typeface="+mn-lt"/>
              </a:rPr>
              <a:t>Прочие:12</a:t>
            </a:r>
          </a:p>
          <a:p>
            <a:endParaRPr lang="ru-RU" sz="2400" dirty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	Прошли </a:t>
            </a:r>
            <a:r>
              <a:rPr lang="ru-RU" sz="2400" b="1" dirty="0">
                <a:latin typeface="+mn-lt"/>
              </a:rPr>
              <a:t>обучение на базе :                                                                                                             </a:t>
            </a:r>
          </a:p>
          <a:p>
            <a:endParaRPr lang="ru-RU" sz="2400" dirty="0" smtClean="0">
              <a:latin typeface="+mn-lt"/>
            </a:endParaRPr>
          </a:p>
          <a:p>
            <a:r>
              <a:rPr lang="ru-RU" sz="2400" b="1" dirty="0" smtClean="0">
                <a:latin typeface="+mn-lt"/>
              </a:rPr>
              <a:t>1</a:t>
            </a:r>
            <a:r>
              <a:rPr lang="ru-RU" sz="2400" b="1" dirty="0">
                <a:latin typeface="+mn-lt"/>
              </a:rPr>
              <a:t>. ВШОЗ – 28</a:t>
            </a:r>
          </a:p>
          <a:p>
            <a:r>
              <a:rPr lang="ru-RU" sz="2400" b="1" dirty="0">
                <a:latin typeface="+mn-lt"/>
              </a:rPr>
              <a:t>2. АО «Национальный    центр   нейрохирургии» - 2</a:t>
            </a:r>
          </a:p>
          <a:p>
            <a:r>
              <a:rPr lang="ru-RU" sz="2400" b="1" dirty="0">
                <a:latin typeface="+mn-lt"/>
              </a:rPr>
              <a:t>Врачи: Медицинские ВУЗы страны – 30 ; </a:t>
            </a:r>
          </a:p>
          <a:p>
            <a:r>
              <a:rPr lang="ru-RU" sz="2400" b="1" dirty="0">
                <a:latin typeface="+mn-lt"/>
              </a:rPr>
              <a:t>СМП: Республиканский  высший  медицинский  колледж – 32, ВШОЗ – 55, всего  - </a:t>
            </a:r>
            <a:r>
              <a:rPr lang="ru-RU" sz="2400" b="1" dirty="0" smtClean="0">
                <a:latin typeface="+mn-lt"/>
              </a:rPr>
              <a:t>82.</a:t>
            </a:r>
            <a:endParaRPr lang="ru-RU" sz="2400" b="1" dirty="0">
              <a:latin typeface="+mn-lt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7015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357522" y="1571600"/>
            <a:ext cx="10715700" cy="785818"/>
          </a:xfrm>
          <a:custGeom>
            <a:avLst/>
            <a:gdLst/>
            <a:ahLst/>
            <a:cxnLst/>
            <a:rect l="l" t="t" r="r" b="b"/>
            <a:pathLst>
              <a:path w="7896225" h="1116965">
                <a:moveTo>
                  <a:pt x="7339702" y="1116801"/>
                </a:moveTo>
                <a:lnTo>
                  <a:pt x="558400" y="1116801"/>
                </a:lnTo>
                <a:lnTo>
                  <a:pt x="510219" y="1114751"/>
                </a:lnTo>
                <a:lnTo>
                  <a:pt x="463176" y="1108714"/>
                </a:lnTo>
                <a:lnTo>
                  <a:pt x="417439" y="1098857"/>
                </a:lnTo>
                <a:lnTo>
                  <a:pt x="373175" y="1085347"/>
                </a:lnTo>
                <a:lnTo>
                  <a:pt x="330553" y="1068353"/>
                </a:lnTo>
                <a:lnTo>
                  <a:pt x="289738" y="1048041"/>
                </a:lnTo>
                <a:lnTo>
                  <a:pt x="250900" y="1024580"/>
                </a:lnTo>
                <a:lnTo>
                  <a:pt x="214206" y="998138"/>
                </a:lnTo>
                <a:lnTo>
                  <a:pt x="179823" y="968881"/>
                </a:lnTo>
                <a:lnTo>
                  <a:pt x="147920" y="936977"/>
                </a:lnTo>
                <a:lnTo>
                  <a:pt x="118663" y="902594"/>
                </a:lnTo>
                <a:lnTo>
                  <a:pt x="92220" y="865900"/>
                </a:lnTo>
                <a:lnTo>
                  <a:pt x="68759" y="827062"/>
                </a:lnTo>
                <a:lnTo>
                  <a:pt x="48447" y="786248"/>
                </a:lnTo>
                <a:lnTo>
                  <a:pt x="31453" y="743625"/>
                </a:lnTo>
                <a:lnTo>
                  <a:pt x="17944" y="699361"/>
                </a:lnTo>
                <a:lnTo>
                  <a:pt x="8086" y="653624"/>
                </a:lnTo>
                <a:lnTo>
                  <a:pt x="2049" y="606581"/>
                </a:lnTo>
                <a:lnTo>
                  <a:pt x="0" y="558400"/>
                </a:lnTo>
                <a:lnTo>
                  <a:pt x="2049" y="510219"/>
                </a:lnTo>
                <a:lnTo>
                  <a:pt x="8086" y="463176"/>
                </a:lnTo>
                <a:lnTo>
                  <a:pt x="17944" y="417439"/>
                </a:lnTo>
                <a:lnTo>
                  <a:pt x="31453" y="373176"/>
                </a:lnTo>
                <a:lnTo>
                  <a:pt x="48447" y="330553"/>
                </a:lnTo>
                <a:lnTo>
                  <a:pt x="68759" y="289738"/>
                </a:lnTo>
                <a:lnTo>
                  <a:pt x="92220" y="250900"/>
                </a:lnTo>
                <a:lnTo>
                  <a:pt x="118663" y="214206"/>
                </a:lnTo>
                <a:lnTo>
                  <a:pt x="147920" y="179823"/>
                </a:lnTo>
                <a:lnTo>
                  <a:pt x="179823" y="147920"/>
                </a:lnTo>
                <a:lnTo>
                  <a:pt x="214206" y="118663"/>
                </a:lnTo>
                <a:lnTo>
                  <a:pt x="250900" y="92220"/>
                </a:lnTo>
                <a:lnTo>
                  <a:pt x="289738" y="68759"/>
                </a:lnTo>
                <a:lnTo>
                  <a:pt x="330553" y="48447"/>
                </a:lnTo>
                <a:lnTo>
                  <a:pt x="373175" y="31453"/>
                </a:lnTo>
                <a:lnTo>
                  <a:pt x="417439" y="17944"/>
                </a:lnTo>
                <a:lnTo>
                  <a:pt x="463176" y="8086"/>
                </a:lnTo>
                <a:lnTo>
                  <a:pt x="510219" y="2049"/>
                </a:lnTo>
                <a:lnTo>
                  <a:pt x="558400" y="0"/>
                </a:lnTo>
                <a:lnTo>
                  <a:pt x="7339702" y="0"/>
                </a:lnTo>
                <a:lnTo>
                  <a:pt x="7387883" y="2049"/>
                </a:lnTo>
                <a:lnTo>
                  <a:pt x="7434926" y="8086"/>
                </a:lnTo>
                <a:lnTo>
                  <a:pt x="7480663" y="17944"/>
                </a:lnTo>
                <a:lnTo>
                  <a:pt x="7524927" y="31453"/>
                </a:lnTo>
                <a:lnTo>
                  <a:pt x="7567549" y="48447"/>
                </a:lnTo>
                <a:lnTo>
                  <a:pt x="7608364" y="68759"/>
                </a:lnTo>
                <a:lnTo>
                  <a:pt x="7647202" y="92220"/>
                </a:lnTo>
                <a:lnTo>
                  <a:pt x="7683896" y="118663"/>
                </a:lnTo>
                <a:lnTo>
                  <a:pt x="7718278" y="147920"/>
                </a:lnTo>
                <a:lnTo>
                  <a:pt x="7750182" y="179823"/>
                </a:lnTo>
                <a:lnTo>
                  <a:pt x="7779439" y="214206"/>
                </a:lnTo>
                <a:lnTo>
                  <a:pt x="7805882" y="250900"/>
                </a:lnTo>
                <a:lnTo>
                  <a:pt x="7829343" y="289738"/>
                </a:lnTo>
                <a:lnTo>
                  <a:pt x="7849654" y="330553"/>
                </a:lnTo>
                <a:lnTo>
                  <a:pt x="7866649" y="373176"/>
                </a:lnTo>
                <a:lnTo>
                  <a:pt x="7880158" y="417439"/>
                </a:lnTo>
                <a:lnTo>
                  <a:pt x="7890015" y="463176"/>
                </a:lnTo>
                <a:lnTo>
                  <a:pt x="7896133" y="510219"/>
                </a:lnTo>
                <a:lnTo>
                  <a:pt x="7896133" y="606581"/>
                </a:lnTo>
                <a:lnTo>
                  <a:pt x="7890015" y="653624"/>
                </a:lnTo>
                <a:lnTo>
                  <a:pt x="7880158" y="699361"/>
                </a:lnTo>
                <a:lnTo>
                  <a:pt x="7866649" y="743625"/>
                </a:lnTo>
                <a:lnTo>
                  <a:pt x="7849654" y="786248"/>
                </a:lnTo>
                <a:lnTo>
                  <a:pt x="7829343" y="827062"/>
                </a:lnTo>
                <a:lnTo>
                  <a:pt x="7805882" y="865900"/>
                </a:lnTo>
                <a:lnTo>
                  <a:pt x="7779439" y="902594"/>
                </a:lnTo>
                <a:lnTo>
                  <a:pt x="7750182" y="936977"/>
                </a:lnTo>
                <a:lnTo>
                  <a:pt x="7718278" y="968881"/>
                </a:lnTo>
                <a:lnTo>
                  <a:pt x="7683896" y="998138"/>
                </a:lnTo>
                <a:lnTo>
                  <a:pt x="7647202" y="1024580"/>
                </a:lnTo>
                <a:lnTo>
                  <a:pt x="7608364" y="1048041"/>
                </a:lnTo>
                <a:lnTo>
                  <a:pt x="7567549" y="1068353"/>
                </a:lnTo>
                <a:lnTo>
                  <a:pt x="7524927" y="1085347"/>
                </a:lnTo>
                <a:lnTo>
                  <a:pt x="7480663" y="1098857"/>
                </a:lnTo>
                <a:lnTo>
                  <a:pt x="7434926" y="1108714"/>
                </a:lnTo>
                <a:lnTo>
                  <a:pt x="7387883" y="1114751"/>
                </a:lnTo>
                <a:lnTo>
                  <a:pt x="7339702" y="1116801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5475" y="2017094"/>
            <a:ext cx="81302" cy="81302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59648" y="488062"/>
            <a:ext cx="1000124" cy="1323974"/>
          </a:xfrm>
          <a:prstGeom prst="rect">
            <a:avLst/>
          </a:prstGeom>
        </p:spPr>
      </p:pic>
      <p:sp>
        <p:nvSpPr>
          <p:cNvPr id="62" name="object 2"/>
          <p:cNvSpPr/>
          <p:nvPr/>
        </p:nvSpPr>
        <p:spPr>
          <a:xfrm>
            <a:off x="0" y="266700"/>
            <a:ext cx="11630660" cy="863600"/>
          </a:xfrm>
          <a:custGeom>
            <a:avLst/>
            <a:gdLst/>
            <a:ahLst/>
            <a:cxnLst/>
            <a:rect l="l" t="t" r="r" b="b"/>
            <a:pathLst>
              <a:path w="11630660" h="863600">
                <a:moveTo>
                  <a:pt x="10925985" y="863274"/>
                </a:moveTo>
                <a:lnTo>
                  <a:pt x="705848" y="863274"/>
                </a:lnTo>
                <a:lnTo>
                  <a:pt x="647957" y="861844"/>
                </a:lnTo>
                <a:lnTo>
                  <a:pt x="591356" y="857625"/>
                </a:lnTo>
                <a:lnTo>
                  <a:pt x="536224" y="850730"/>
                </a:lnTo>
                <a:lnTo>
                  <a:pt x="482745" y="841269"/>
                </a:lnTo>
                <a:lnTo>
                  <a:pt x="431100" y="829354"/>
                </a:lnTo>
                <a:lnTo>
                  <a:pt x="381470" y="815096"/>
                </a:lnTo>
                <a:lnTo>
                  <a:pt x="334037" y="798605"/>
                </a:lnTo>
                <a:lnTo>
                  <a:pt x="288983" y="779993"/>
                </a:lnTo>
                <a:lnTo>
                  <a:pt x="246489" y="759372"/>
                </a:lnTo>
                <a:lnTo>
                  <a:pt x="206738" y="736851"/>
                </a:lnTo>
                <a:lnTo>
                  <a:pt x="169910" y="712542"/>
                </a:lnTo>
                <a:lnTo>
                  <a:pt x="136187" y="686556"/>
                </a:lnTo>
                <a:lnTo>
                  <a:pt x="105752" y="659005"/>
                </a:lnTo>
                <a:lnTo>
                  <a:pt x="78785" y="629999"/>
                </a:lnTo>
                <a:lnTo>
                  <a:pt x="55469" y="599650"/>
                </a:lnTo>
                <a:lnTo>
                  <a:pt x="20513" y="535364"/>
                </a:lnTo>
                <a:lnTo>
                  <a:pt x="2339" y="467038"/>
                </a:lnTo>
                <a:lnTo>
                  <a:pt x="0" y="431637"/>
                </a:lnTo>
                <a:lnTo>
                  <a:pt x="2339" y="396236"/>
                </a:lnTo>
                <a:lnTo>
                  <a:pt x="20513" y="327910"/>
                </a:lnTo>
                <a:lnTo>
                  <a:pt x="55469" y="263624"/>
                </a:lnTo>
                <a:lnTo>
                  <a:pt x="78785" y="233275"/>
                </a:lnTo>
                <a:lnTo>
                  <a:pt x="105752" y="204269"/>
                </a:lnTo>
                <a:lnTo>
                  <a:pt x="136187" y="176718"/>
                </a:lnTo>
                <a:lnTo>
                  <a:pt x="169910" y="150732"/>
                </a:lnTo>
                <a:lnTo>
                  <a:pt x="206738" y="126423"/>
                </a:lnTo>
                <a:lnTo>
                  <a:pt x="246489" y="103902"/>
                </a:lnTo>
                <a:lnTo>
                  <a:pt x="288983" y="83281"/>
                </a:lnTo>
                <a:lnTo>
                  <a:pt x="334037" y="64669"/>
                </a:lnTo>
                <a:lnTo>
                  <a:pt x="381470" y="48178"/>
                </a:lnTo>
                <a:lnTo>
                  <a:pt x="431100" y="33920"/>
                </a:lnTo>
                <a:lnTo>
                  <a:pt x="482745" y="22005"/>
                </a:lnTo>
                <a:lnTo>
                  <a:pt x="536224" y="12544"/>
                </a:lnTo>
                <a:lnTo>
                  <a:pt x="591356" y="5649"/>
                </a:lnTo>
                <a:lnTo>
                  <a:pt x="647957" y="1430"/>
                </a:lnTo>
                <a:lnTo>
                  <a:pt x="705848" y="0"/>
                </a:lnTo>
                <a:lnTo>
                  <a:pt x="10925985" y="0"/>
                </a:lnTo>
                <a:lnTo>
                  <a:pt x="10983875" y="1430"/>
                </a:lnTo>
                <a:lnTo>
                  <a:pt x="11040477" y="5649"/>
                </a:lnTo>
                <a:lnTo>
                  <a:pt x="11095608" y="12544"/>
                </a:lnTo>
                <a:lnTo>
                  <a:pt x="11149088" y="22005"/>
                </a:lnTo>
                <a:lnTo>
                  <a:pt x="11200733" y="33920"/>
                </a:lnTo>
                <a:lnTo>
                  <a:pt x="11250363" y="48178"/>
                </a:lnTo>
                <a:lnTo>
                  <a:pt x="11297796" y="64669"/>
                </a:lnTo>
                <a:lnTo>
                  <a:pt x="11342850" y="83281"/>
                </a:lnTo>
                <a:lnTo>
                  <a:pt x="11385343" y="103902"/>
                </a:lnTo>
                <a:lnTo>
                  <a:pt x="11425095" y="126423"/>
                </a:lnTo>
                <a:lnTo>
                  <a:pt x="11461923" y="150732"/>
                </a:lnTo>
                <a:lnTo>
                  <a:pt x="11495646" y="176718"/>
                </a:lnTo>
                <a:lnTo>
                  <a:pt x="11526081" y="204269"/>
                </a:lnTo>
                <a:lnTo>
                  <a:pt x="11553048" y="233275"/>
                </a:lnTo>
                <a:lnTo>
                  <a:pt x="11576364" y="263624"/>
                </a:lnTo>
                <a:lnTo>
                  <a:pt x="11611320" y="327910"/>
                </a:lnTo>
                <a:lnTo>
                  <a:pt x="11629494" y="396236"/>
                </a:lnTo>
                <a:lnTo>
                  <a:pt x="11630607" y="413078"/>
                </a:lnTo>
                <a:lnTo>
                  <a:pt x="11630607" y="450196"/>
                </a:lnTo>
                <a:lnTo>
                  <a:pt x="11622595" y="501651"/>
                </a:lnTo>
                <a:lnTo>
                  <a:pt x="11595849" y="568068"/>
                </a:lnTo>
                <a:lnTo>
                  <a:pt x="11553048" y="629999"/>
                </a:lnTo>
                <a:lnTo>
                  <a:pt x="11526081" y="659005"/>
                </a:lnTo>
                <a:lnTo>
                  <a:pt x="11495646" y="686556"/>
                </a:lnTo>
                <a:lnTo>
                  <a:pt x="11461923" y="712542"/>
                </a:lnTo>
                <a:lnTo>
                  <a:pt x="11425095" y="736851"/>
                </a:lnTo>
                <a:lnTo>
                  <a:pt x="11385343" y="759372"/>
                </a:lnTo>
                <a:lnTo>
                  <a:pt x="11342850" y="779993"/>
                </a:lnTo>
                <a:lnTo>
                  <a:pt x="11297796" y="798605"/>
                </a:lnTo>
                <a:lnTo>
                  <a:pt x="11250363" y="815096"/>
                </a:lnTo>
                <a:lnTo>
                  <a:pt x="11200733" y="829354"/>
                </a:lnTo>
                <a:lnTo>
                  <a:pt x="11149088" y="841269"/>
                </a:lnTo>
                <a:lnTo>
                  <a:pt x="11095608" y="850730"/>
                </a:lnTo>
                <a:lnTo>
                  <a:pt x="11040477" y="857625"/>
                </a:lnTo>
                <a:lnTo>
                  <a:pt x="10983875" y="861844"/>
                </a:lnTo>
                <a:lnTo>
                  <a:pt x="10925985" y="863274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r>
              <a:rPr lang="ru-RU" sz="3900" b="1" dirty="0">
                <a:solidFill>
                  <a:schemeClr val="bg1"/>
                </a:solidFill>
                <a:latin typeface="+mn-lt"/>
              </a:rPr>
              <a:t>  Эффективность работы Центра</a:t>
            </a:r>
            <a:endParaRPr sz="39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Заголовок 62"/>
          <p:cNvSpPr>
            <a:spLocks noGrp="1"/>
          </p:cNvSpPr>
          <p:nvPr>
            <p:ph type="title"/>
          </p:nvPr>
        </p:nvSpPr>
        <p:spPr>
          <a:xfrm>
            <a:off x="4429092" y="164303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Обучение 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сотрудников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7192" y="2786047"/>
            <a:ext cx="16764000" cy="710963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2400" b="1" u="sng" dirty="0">
                <a:latin typeface="+mn-lt"/>
              </a:rPr>
              <a:t>Прошли  мастер - класс с  привлечением зарубежных специалистов 117 специалистов на тему:</a:t>
            </a:r>
          </a:p>
          <a:p>
            <a:endParaRPr lang="ru-RU" sz="2400" b="1" dirty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«Детская хирургия» , </a:t>
            </a:r>
            <a:r>
              <a:rPr lang="ru-RU" sz="2400" b="1" dirty="0" smtClean="0">
                <a:latin typeface="+mn-lt"/>
              </a:rPr>
              <a:t>«Хирургия </a:t>
            </a:r>
            <a:r>
              <a:rPr lang="ru-RU" sz="2400" b="1" dirty="0">
                <a:latin typeface="+mn-lt"/>
              </a:rPr>
              <a:t>трахеи и пищевода»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«Детская хирургия» , </a:t>
            </a:r>
            <a:r>
              <a:rPr lang="ru-RU" sz="2400" b="1" dirty="0" smtClean="0">
                <a:latin typeface="+mn-lt"/>
              </a:rPr>
              <a:t>«Детская </a:t>
            </a:r>
            <a:r>
              <a:rPr lang="ru-RU" sz="2400" b="1" dirty="0">
                <a:latin typeface="+mn-lt"/>
              </a:rPr>
              <a:t>эндоскопия ЖКТ и бронхов»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«Детская хирургия» , </a:t>
            </a:r>
            <a:r>
              <a:rPr lang="ru-RU" sz="2400" b="1" dirty="0" smtClean="0">
                <a:latin typeface="+mn-lt"/>
              </a:rPr>
              <a:t>«Хирургическая </a:t>
            </a:r>
            <a:r>
              <a:rPr lang="ru-RU" sz="2400" b="1" dirty="0">
                <a:latin typeface="+mn-lt"/>
              </a:rPr>
              <a:t>тактика при гигантских послеоперационных вентральных грыжах. Ошибки и осложнения в хирургии грыж»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 «Общая хирургия» , </a:t>
            </a:r>
            <a:r>
              <a:rPr lang="ru-RU" sz="2400" b="1" dirty="0" smtClean="0">
                <a:latin typeface="+mn-lt"/>
              </a:rPr>
              <a:t>«Хирургический </a:t>
            </a:r>
            <a:r>
              <a:rPr lang="ru-RU" sz="2400" b="1" dirty="0">
                <a:latin typeface="+mn-lt"/>
              </a:rPr>
              <a:t>сепсис«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 «Общая хирургия» , </a:t>
            </a:r>
            <a:r>
              <a:rPr lang="ru-RU" sz="2400" b="1" dirty="0" smtClean="0">
                <a:latin typeface="+mn-lt"/>
              </a:rPr>
              <a:t>«Применение </a:t>
            </a:r>
            <a:r>
              <a:rPr lang="ru-RU" sz="2400" b="1" dirty="0">
                <a:latin typeface="+mn-lt"/>
              </a:rPr>
              <a:t>лазерной техники  в хирургической практике»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 «Анестезиология в детской хирургии» , </a:t>
            </a:r>
            <a:r>
              <a:rPr lang="ru-RU" sz="2400" b="1" dirty="0" smtClean="0">
                <a:latin typeface="+mn-lt"/>
              </a:rPr>
              <a:t>«Анестезия </a:t>
            </a:r>
            <a:r>
              <a:rPr lang="ru-RU" sz="2400" b="1" dirty="0">
                <a:latin typeface="+mn-lt"/>
              </a:rPr>
              <a:t>в детской хирургии»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 «Детская травматология», </a:t>
            </a:r>
            <a:r>
              <a:rPr lang="ru-RU" sz="2400" b="1" dirty="0" smtClean="0">
                <a:latin typeface="+mn-lt"/>
              </a:rPr>
              <a:t>«Основы </a:t>
            </a:r>
            <a:r>
              <a:rPr lang="ru-RU" sz="2400" b="1" dirty="0" err="1">
                <a:latin typeface="+mn-lt"/>
              </a:rPr>
              <a:t>внеочагового</a:t>
            </a:r>
            <a:r>
              <a:rPr lang="ru-RU" sz="2400" b="1" dirty="0">
                <a:latin typeface="+mn-lt"/>
              </a:rPr>
              <a:t> остеосинтеза при переломах костей таза и конечностей»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 «Детская травматология» , </a:t>
            </a:r>
            <a:r>
              <a:rPr lang="ru-RU" sz="2400" b="1" dirty="0" smtClean="0">
                <a:latin typeface="+mn-lt"/>
              </a:rPr>
              <a:t>«Актуальные </a:t>
            </a:r>
            <a:r>
              <a:rPr lang="ru-RU" sz="2400" b="1" dirty="0">
                <a:latin typeface="+mn-lt"/>
              </a:rPr>
              <a:t>вопросы лечения </a:t>
            </a:r>
            <a:r>
              <a:rPr lang="ru-RU" sz="2400" b="1" dirty="0" err="1">
                <a:latin typeface="+mn-lt"/>
              </a:rPr>
              <a:t>политравмы</a:t>
            </a:r>
            <a:r>
              <a:rPr lang="ru-RU" sz="2400" b="1" dirty="0">
                <a:latin typeface="+mn-lt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«Детская травматология» , </a:t>
            </a:r>
            <a:r>
              <a:rPr lang="ru-RU" sz="2400" b="1" dirty="0" smtClean="0">
                <a:latin typeface="+mn-lt"/>
              </a:rPr>
              <a:t>«Современные </a:t>
            </a:r>
            <a:r>
              <a:rPr lang="ru-RU" sz="2400" b="1" dirty="0">
                <a:latin typeface="+mn-lt"/>
              </a:rPr>
              <a:t>аспекты в лечении </a:t>
            </a:r>
            <a:r>
              <a:rPr lang="ru-RU" sz="2400" b="1" dirty="0" err="1">
                <a:latin typeface="+mn-lt"/>
              </a:rPr>
              <a:t>перипротезной</a:t>
            </a:r>
            <a:r>
              <a:rPr lang="ru-RU" sz="2400" b="1" dirty="0">
                <a:latin typeface="+mn-lt"/>
              </a:rPr>
              <a:t> инфекции»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 «Детская офтальмология», </a:t>
            </a:r>
            <a:r>
              <a:rPr lang="ru-RU" sz="2400" b="1" dirty="0" smtClean="0">
                <a:latin typeface="+mn-lt"/>
              </a:rPr>
              <a:t>«Витреоретинальная </a:t>
            </a:r>
            <a:r>
              <a:rPr lang="ru-RU" sz="2400" b="1" dirty="0">
                <a:latin typeface="+mn-lt"/>
              </a:rPr>
              <a:t>хирургия»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 «Детская реабилитация», «Ортопедический и травматологической  реабилитации»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 «Детская реабилитация» , «Спинальная реабилитация»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 «Сестринское дело» , «Роль медицинской сестры в детских инфекционных стационарах. Организация работы медицинской сестры»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latin typeface="+mn-lt"/>
              </a:rPr>
              <a:t> «Сестринское дело» , </a:t>
            </a:r>
            <a:r>
              <a:rPr lang="ru-RU" sz="2400" b="1" dirty="0" smtClean="0">
                <a:latin typeface="+mn-lt"/>
              </a:rPr>
              <a:t>«Международная </a:t>
            </a:r>
            <a:r>
              <a:rPr lang="ru-RU" sz="2400" b="1" dirty="0">
                <a:latin typeface="+mn-lt"/>
              </a:rPr>
              <a:t>практика медицинских сестер многопрофильных </a:t>
            </a:r>
            <a:r>
              <a:rPr lang="ru-RU" sz="2400" b="1" dirty="0" smtClean="0">
                <a:latin typeface="+mn-lt"/>
              </a:rPr>
              <a:t>стационаров».</a:t>
            </a:r>
            <a:endParaRPr lang="ru-RU" sz="2400" b="1" dirty="0">
              <a:latin typeface="+mn-lt"/>
            </a:endParaRP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055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1630660" cy="863600"/>
          </a:xfrm>
          <a:custGeom>
            <a:avLst/>
            <a:gdLst/>
            <a:ahLst/>
            <a:cxnLst/>
            <a:rect l="l" t="t" r="r" b="b"/>
            <a:pathLst>
              <a:path w="11630660" h="863600">
                <a:moveTo>
                  <a:pt x="10925985" y="863274"/>
                </a:moveTo>
                <a:lnTo>
                  <a:pt x="705848" y="863274"/>
                </a:lnTo>
                <a:lnTo>
                  <a:pt x="647957" y="861844"/>
                </a:lnTo>
                <a:lnTo>
                  <a:pt x="591356" y="857625"/>
                </a:lnTo>
                <a:lnTo>
                  <a:pt x="536224" y="850730"/>
                </a:lnTo>
                <a:lnTo>
                  <a:pt x="482745" y="841269"/>
                </a:lnTo>
                <a:lnTo>
                  <a:pt x="431100" y="829354"/>
                </a:lnTo>
                <a:lnTo>
                  <a:pt x="381470" y="815096"/>
                </a:lnTo>
                <a:lnTo>
                  <a:pt x="334037" y="798605"/>
                </a:lnTo>
                <a:lnTo>
                  <a:pt x="288983" y="779993"/>
                </a:lnTo>
                <a:lnTo>
                  <a:pt x="246489" y="759372"/>
                </a:lnTo>
                <a:lnTo>
                  <a:pt x="206738" y="736851"/>
                </a:lnTo>
                <a:lnTo>
                  <a:pt x="169910" y="712542"/>
                </a:lnTo>
                <a:lnTo>
                  <a:pt x="136187" y="686556"/>
                </a:lnTo>
                <a:lnTo>
                  <a:pt x="105752" y="659005"/>
                </a:lnTo>
                <a:lnTo>
                  <a:pt x="78785" y="629999"/>
                </a:lnTo>
                <a:lnTo>
                  <a:pt x="55469" y="599650"/>
                </a:lnTo>
                <a:lnTo>
                  <a:pt x="20513" y="535364"/>
                </a:lnTo>
                <a:lnTo>
                  <a:pt x="2339" y="467038"/>
                </a:lnTo>
                <a:lnTo>
                  <a:pt x="0" y="431637"/>
                </a:lnTo>
                <a:lnTo>
                  <a:pt x="2339" y="396236"/>
                </a:lnTo>
                <a:lnTo>
                  <a:pt x="20513" y="327910"/>
                </a:lnTo>
                <a:lnTo>
                  <a:pt x="55469" y="263624"/>
                </a:lnTo>
                <a:lnTo>
                  <a:pt x="78785" y="233275"/>
                </a:lnTo>
                <a:lnTo>
                  <a:pt x="105752" y="204269"/>
                </a:lnTo>
                <a:lnTo>
                  <a:pt x="136187" y="176718"/>
                </a:lnTo>
                <a:lnTo>
                  <a:pt x="169910" y="150732"/>
                </a:lnTo>
                <a:lnTo>
                  <a:pt x="206738" y="126423"/>
                </a:lnTo>
                <a:lnTo>
                  <a:pt x="246489" y="103902"/>
                </a:lnTo>
                <a:lnTo>
                  <a:pt x="288983" y="83281"/>
                </a:lnTo>
                <a:lnTo>
                  <a:pt x="334037" y="64669"/>
                </a:lnTo>
                <a:lnTo>
                  <a:pt x="381470" y="48178"/>
                </a:lnTo>
                <a:lnTo>
                  <a:pt x="431100" y="33920"/>
                </a:lnTo>
                <a:lnTo>
                  <a:pt x="482745" y="22005"/>
                </a:lnTo>
                <a:lnTo>
                  <a:pt x="536224" y="12544"/>
                </a:lnTo>
                <a:lnTo>
                  <a:pt x="591356" y="5649"/>
                </a:lnTo>
                <a:lnTo>
                  <a:pt x="647957" y="1430"/>
                </a:lnTo>
                <a:lnTo>
                  <a:pt x="705848" y="0"/>
                </a:lnTo>
                <a:lnTo>
                  <a:pt x="10925985" y="0"/>
                </a:lnTo>
                <a:lnTo>
                  <a:pt x="10983875" y="1430"/>
                </a:lnTo>
                <a:lnTo>
                  <a:pt x="11040477" y="5649"/>
                </a:lnTo>
                <a:lnTo>
                  <a:pt x="11095608" y="12544"/>
                </a:lnTo>
                <a:lnTo>
                  <a:pt x="11149088" y="22005"/>
                </a:lnTo>
                <a:lnTo>
                  <a:pt x="11200733" y="33920"/>
                </a:lnTo>
                <a:lnTo>
                  <a:pt x="11250363" y="48178"/>
                </a:lnTo>
                <a:lnTo>
                  <a:pt x="11297796" y="64669"/>
                </a:lnTo>
                <a:lnTo>
                  <a:pt x="11342850" y="83281"/>
                </a:lnTo>
                <a:lnTo>
                  <a:pt x="11385343" y="103902"/>
                </a:lnTo>
                <a:lnTo>
                  <a:pt x="11425095" y="126423"/>
                </a:lnTo>
                <a:lnTo>
                  <a:pt x="11461923" y="150732"/>
                </a:lnTo>
                <a:lnTo>
                  <a:pt x="11495646" y="176718"/>
                </a:lnTo>
                <a:lnTo>
                  <a:pt x="11526081" y="204269"/>
                </a:lnTo>
                <a:lnTo>
                  <a:pt x="11553048" y="233275"/>
                </a:lnTo>
                <a:lnTo>
                  <a:pt x="11576364" y="263624"/>
                </a:lnTo>
                <a:lnTo>
                  <a:pt x="11611320" y="327910"/>
                </a:lnTo>
                <a:lnTo>
                  <a:pt x="11629494" y="396236"/>
                </a:lnTo>
                <a:lnTo>
                  <a:pt x="11630607" y="413078"/>
                </a:lnTo>
                <a:lnTo>
                  <a:pt x="11630607" y="450196"/>
                </a:lnTo>
                <a:lnTo>
                  <a:pt x="11622595" y="501651"/>
                </a:lnTo>
                <a:lnTo>
                  <a:pt x="11595849" y="568068"/>
                </a:lnTo>
                <a:lnTo>
                  <a:pt x="11553048" y="629999"/>
                </a:lnTo>
                <a:lnTo>
                  <a:pt x="11526081" y="659005"/>
                </a:lnTo>
                <a:lnTo>
                  <a:pt x="11495646" y="686556"/>
                </a:lnTo>
                <a:lnTo>
                  <a:pt x="11461923" y="712542"/>
                </a:lnTo>
                <a:lnTo>
                  <a:pt x="11425095" y="736851"/>
                </a:lnTo>
                <a:lnTo>
                  <a:pt x="11385343" y="759372"/>
                </a:lnTo>
                <a:lnTo>
                  <a:pt x="11342850" y="779993"/>
                </a:lnTo>
                <a:lnTo>
                  <a:pt x="11297796" y="798605"/>
                </a:lnTo>
                <a:lnTo>
                  <a:pt x="11250363" y="815096"/>
                </a:lnTo>
                <a:lnTo>
                  <a:pt x="11200733" y="829354"/>
                </a:lnTo>
                <a:lnTo>
                  <a:pt x="11149088" y="841269"/>
                </a:lnTo>
                <a:lnTo>
                  <a:pt x="11095608" y="850730"/>
                </a:lnTo>
                <a:lnTo>
                  <a:pt x="11040477" y="857625"/>
                </a:lnTo>
                <a:lnTo>
                  <a:pt x="10983875" y="861844"/>
                </a:lnTo>
                <a:lnTo>
                  <a:pt x="10925985" y="863274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r>
              <a:rPr lang="ru-RU" sz="3900" b="1" dirty="0">
                <a:solidFill>
                  <a:schemeClr val="bg1"/>
                </a:solidFill>
                <a:latin typeface="+mn-lt"/>
              </a:rPr>
              <a:t>  Эффективность работы Центра</a:t>
            </a:r>
            <a:endParaRPr sz="39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2285953" y="1357286"/>
            <a:ext cx="11572956" cy="928694"/>
          </a:xfrm>
          <a:custGeom>
            <a:avLst/>
            <a:gdLst/>
            <a:ahLst/>
            <a:cxnLst/>
            <a:rect l="l" t="t" r="r" b="b"/>
            <a:pathLst>
              <a:path w="11630025" h="1412239">
                <a:moveTo>
                  <a:pt x="10925986" y="1411696"/>
                </a:moveTo>
                <a:lnTo>
                  <a:pt x="705848" y="1411696"/>
                </a:lnTo>
                <a:lnTo>
                  <a:pt x="657521" y="1410068"/>
                </a:lnTo>
                <a:lnTo>
                  <a:pt x="610069" y="1405253"/>
                </a:lnTo>
                <a:lnTo>
                  <a:pt x="563595" y="1397356"/>
                </a:lnTo>
                <a:lnTo>
                  <a:pt x="518206" y="1386483"/>
                </a:lnTo>
                <a:lnTo>
                  <a:pt x="474005" y="1372738"/>
                </a:lnTo>
                <a:lnTo>
                  <a:pt x="431100" y="1356228"/>
                </a:lnTo>
                <a:lnTo>
                  <a:pt x="389594" y="1337056"/>
                </a:lnTo>
                <a:lnTo>
                  <a:pt x="349593" y="1315328"/>
                </a:lnTo>
                <a:lnTo>
                  <a:pt x="311201" y="1291149"/>
                </a:lnTo>
                <a:lnTo>
                  <a:pt x="274525" y="1264624"/>
                </a:lnTo>
                <a:lnTo>
                  <a:pt x="239669" y="1235859"/>
                </a:lnTo>
                <a:lnTo>
                  <a:pt x="206738" y="1204958"/>
                </a:lnTo>
                <a:lnTo>
                  <a:pt x="175837" y="1172027"/>
                </a:lnTo>
                <a:lnTo>
                  <a:pt x="147072" y="1137171"/>
                </a:lnTo>
                <a:lnTo>
                  <a:pt x="120547" y="1100495"/>
                </a:lnTo>
                <a:lnTo>
                  <a:pt x="96369" y="1062103"/>
                </a:lnTo>
                <a:lnTo>
                  <a:pt x="74641" y="1022102"/>
                </a:lnTo>
                <a:lnTo>
                  <a:pt x="55469" y="980596"/>
                </a:lnTo>
                <a:lnTo>
                  <a:pt x="38958" y="937691"/>
                </a:lnTo>
                <a:lnTo>
                  <a:pt x="25213" y="893491"/>
                </a:lnTo>
                <a:lnTo>
                  <a:pt x="14340" y="848101"/>
                </a:lnTo>
                <a:lnTo>
                  <a:pt x="6443" y="801628"/>
                </a:lnTo>
                <a:lnTo>
                  <a:pt x="1628" y="754175"/>
                </a:lnTo>
                <a:lnTo>
                  <a:pt x="0" y="705848"/>
                </a:lnTo>
                <a:lnTo>
                  <a:pt x="1628" y="657521"/>
                </a:lnTo>
                <a:lnTo>
                  <a:pt x="6443" y="610069"/>
                </a:lnTo>
                <a:lnTo>
                  <a:pt x="14340" y="563595"/>
                </a:lnTo>
                <a:lnTo>
                  <a:pt x="25213" y="518206"/>
                </a:lnTo>
                <a:lnTo>
                  <a:pt x="38958" y="474005"/>
                </a:lnTo>
                <a:lnTo>
                  <a:pt x="55469" y="431100"/>
                </a:lnTo>
                <a:lnTo>
                  <a:pt x="74641" y="389594"/>
                </a:lnTo>
                <a:lnTo>
                  <a:pt x="96369" y="349593"/>
                </a:lnTo>
                <a:lnTo>
                  <a:pt x="120547" y="311201"/>
                </a:lnTo>
                <a:lnTo>
                  <a:pt x="147072" y="274525"/>
                </a:lnTo>
                <a:lnTo>
                  <a:pt x="175837" y="239669"/>
                </a:lnTo>
                <a:lnTo>
                  <a:pt x="206738" y="206738"/>
                </a:lnTo>
                <a:lnTo>
                  <a:pt x="239669" y="175837"/>
                </a:lnTo>
                <a:lnTo>
                  <a:pt x="274525" y="147072"/>
                </a:lnTo>
                <a:lnTo>
                  <a:pt x="311201" y="120547"/>
                </a:lnTo>
                <a:lnTo>
                  <a:pt x="349593" y="96369"/>
                </a:lnTo>
                <a:lnTo>
                  <a:pt x="389594" y="74641"/>
                </a:lnTo>
                <a:lnTo>
                  <a:pt x="431100" y="55469"/>
                </a:lnTo>
                <a:lnTo>
                  <a:pt x="474005" y="38958"/>
                </a:lnTo>
                <a:lnTo>
                  <a:pt x="518206" y="25213"/>
                </a:lnTo>
                <a:lnTo>
                  <a:pt x="563595" y="14340"/>
                </a:lnTo>
                <a:lnTo>
                  <a:pt x="610069" y="6443"/>
                </a:lnTo>
                <a:lnTo>
                  <a:pt x="657521" y="1628"/>
                </a:lnTo>
                <a:lnTo>
                  <a:pt x="705848" y="0"/>
                </a:lnTo>
                <a:lnTo>
                  <a:pt x="10925986" y="0"/>
                </a:lnTo>
                <a:lnTo>
                  <a:pt x="10974313" y="1628"/>
                </a:lnTo>
                <a:lnTo>
                  <a:pt x="11021766" y="6443"/>
                </a:lnTo>
                <a:lnTo>
                  <a:pt x="11068239" y="14340"/>
                </a:lnTo>
                <a:lnTo>
                  <a:pt x="11113629" y="25213"/>
                </a:lnTo>
                <a:lnTo>
                  <a:pt x="11157829" y="38958"/>
                </a:lnTo>
                <a:lnTo>
                  <a:pt x="11200734" y="55469"/>
                </a:lnTo>
                <a:lnTo>
                  <a:pt x="11242240" y="74641"/>
                </a:lnTo>
                <a:lnTo>
                  <a:pt x="11282241" y="96369"/>
                </a:lnTo>
                <a:lnTo>
                  <a:pt x="11320633" y="120547"/>
                </a:lnTo>
                <a:lnTo>
                  <a:pt x="11357309" y="147072"/>
                </a:lnTo>
                <a:lnTo>
                  <a:pt x="11392165" y="175837"/>
                </a:lnTo>
                <a:lnTo>
                  <a:pt x="11425096" y="206738"/>
                </a:lnTo>
                <a:lnTo>
                  <a:pt x="11455997" y="239669"/>
                </a:lnTo>
                <a:lnTo>
                  <a:pt x="11484762" y="274525"/>
                </a:lnTo>
                <a:lnTo>
                  <a:pt x="11511287" y="311201"/>
                </a:lnTo>
                <a:lnTo>
                  <a:pt x="11535466" y="349593"/>
                </a:lnTo>
                <a:lnTo>
                  <a:pt x="11557194" y="389594"/>
                </a:lnTo>
                <a:lnTo>
                  <a:pt x="11576366" y="431100"/>
                </a:lnTo>
                <a:lnTo>
                  <a:pt x="11592876" y="474005"/>
                </a:lnTo>
                <a:lnTo>
                  <a:pt x="11606621" y="518206"/>
                </a:lnTo>
                <a:lnTo>
                  <a:pt x="11617494" y="563595"/>
                </a:lnTo>
                <a:lnTo>
                  <a:pt x="11625391" y="610069"/>
                </a:lnTo>
                <a:lnTo>
                  <a:pt x="11629956" y="655058"/>
                </a:lnTo>
                <a:lnTo>
                  <a:pt x="11629956" y="756638"/>
                </a:lnTo>
                <a:lnTo>
                  <a:pt x="11625391" y="801628"/>
                </a:lnTo>
                <a:lnTo>
                  <a:pt x="11617494" y="848101"/>
                </a:lnTo>
                <a:lnTo>
                  <a:pt x="11606621" y="893491"/>
                </a:lnTo>
                <a:lnTo>
                  <a:pt x="11592876" y="937691"/>
                </a:lnTo>
                <a:lnTo>
                  <a:pt x="11576366" y="980596"/>
                </a:lnTo>
                <a:lnTo>
                  <a:pt x="11557194" y="1022102"/>
                </a:lnTo>
                <a:lnTo>
                  <a:pt x="11535466" y="1062103"/>
                </a:lnTo>
                <a:lnTo>
                  <a:pt x="11511287" y="1100495"/>
                </a:lnTo>
                <a:lnTo>
                  <a:pt x="11484762" y="1137171"/>
                </a:lnTo>
                <a:lnTo>
                  <a:pt x="11455997" y="1172027"/>
                </a:lnTo>
                <a:lnTo>
                  <a:pt x="11425096" y="1204958"/>
                </a:lnTo>
                <a:lnTo>
                  <a:pt x="11392165" y="1235859"/>
                </a:lnTo>
                <a:lnTo>
                  <a:pt x="11357309" y="1264624"/>
                </a:lnTo>
                <a:lnTo>
                  <a:pt x="11320633" y="1291149"/>
                </a:lnTo>
                <a:lnTo>
                  <a:pt x="11282241" y="1315328"/>
                </a:lnTo>
                <a:lnTo>
                  <a:pt x="11242240" y="1337056"/>
                </a:lnTo>
                <a:lnTo>
                  <a:pt x="11200734" y="1356228"/>
                </a:lnTo>
                <a:lnTo>
                  <a:pt x="11157829" y="1372738"/>
                </a:lnTo>
                <a:lnTo>
                  <a:pt x="11113629" y="1386483"/>
                </a:lnTo>
                <a:lnTo>
                  <a:pt x="11068239" y="1397356"/>
                </a:lnTo>
                <a:lnTo>
                  <a:pt x="11021766" y="1405253"/>
                </a:lnTo>
                <a:lnTo>
                  <a:pt x="10974313" y="1410068"/>
                </a:lnTo>
                <a:lnTo>
                  <a:pt x="10925986" y="1411696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pPr algn="ctr"/>
            <a:endParaRPr lang="ru-RU" dirty="0" smtClean="0"/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+mn-lt"/>
              </a:rPr>
              <a:t>Финансовые показатели</a:t>
            </a:r>
          </a:p>
          <a:p>
            <a:pPr algn="ctr"/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142944" y="2857484"/>
          <a:ext cx="10144196" cy="664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1715768" y="3286114"/>
            <a:ext cx="5857916" cy="3343289"/>
          </a:xfrm>
          <a:prstGeom prst="rect">
            <a:avLst/>
          </a:prstGeom>
        </p:spPr>
        <p:txBody>
          <a:bodyPr wrap="none" lIns="91439" tIns="45719" rIns="91439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/>
              <a:t>	</a:t>
            </a:r>
            <a:r>
              <a:rPr lang="ru-RU" sz="2400" b="1" dirty="0" smtClean="0"/>
              <a:t>За </a:t>
            </a:r>
            <a:r>
              <a:rPr lang="ru-RU" sz="2400" b="1" dirty="0" smtClean="0"/>
              <a:t>3 года внебюджетные </a:t>
            </a:r>
          </a:p>
          <a:p>
            <a:r>
              <a:rPr lang="ru-RU" sz="2400" b="1" dirty="0" smtClean="0"/>
              <a:t>поступления выросла более на 145%.</a:t>
            </a:r>
          </a:p>
          <a:p>
            <a:r>
              <a:rPr lang="ru-RU" sz="2400" b="1" dirty="0" smtClean="0"/>
              <a:t> Это показатель расширение спектров </a:t>
            </a:r>
          </a:p>
          <a:p>
            <a:r>
              <a:rPr lang="ru-RU" sz="2400" b="1" dirty="0" smtClean="0"/>
              <a:t>оказываемых  медицинских услуг </a:t>
            </a:r>
          </a:p>
          <a:p>
            <a:r>
              <a:rPr lang="ru-RU" sz="2400" b="1" dirty="0" smtClean="0"/>
              <a:t>в условиях КДО .</a:t>
            </a:r>
            <a:endParaRPr lang="ru-RU" sz="2400" b="1" dirty="0"/>
          </a:p>
        </p:txBody>
      </p:sp>
      <p:sp>
        <p:nvSpPr>
          <p:cNvPr id="8" name="TextBox 1"/>
          <p:cNvSpPr txBox="1"/>
          <p:nvPr/>
        </p:nvSpPr>
        <p:spPr>
          <a:xfrm>
            <a:off x="11715769" y="5643566"/>
            <a:ext cx="5786478" cy="1643075"/>
          </a:xfrm>
          <a:prstGeom prst="rect">
            <a:avLst/>
          </a:prstGeom>
        </p:spPr>
        <p:txBody>
          <a:bodyPr wrap="none" lIns="91439" tIns="45719" rIns="91439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/>
              <a:t>	</a:t>
            </a:r>
            <a:r>
              <a:rPr lang="ru-RU" sz="2400" b="1" dirty="0" smtClean="0"/>
              <a:t>По </a:t>
            </a:r>
            <a:r>
              <a:rPr lang="ru-RU" sz="2400" b="1" dirty="0" smtClean="0"/>
              <a:t>сравнению с прошлым годом</a:t>
            </a:r>
          </a:p>
          <a:p>
            <a:r>
              <a:rPr lang="ru-RU" sz="2400" b="1" dirty="0" smtClean="0"/>
              <a:t> объем государственного</a:t>
            </a:r>
          </a:p>
          <a:p>
            <a:r>
              <a:rPr lang="ru-RU" sz="2400" b="1" dirty="0" smtClean="0"/>
              <a:t> заказа увеличен на 1%.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286001" y="1181101"/>
            <a:ext cx="11630026" cy="676253"/>
          </a:xfrm>
          <a:custGeom>
            <a:avLst/>
            <a:gdLst/>
            <a:ahLst/>
            <a:cxnLst/>
            <a:rect l="l" t="t" r="r" b="b"/>
            <a:pathLst>
              <a:path w="11630025" h="1412239">
                <a:moveTo>
                  <a:pt x="10925986" y="1411696"/>
                </a:moveTo>
                <a:lnTo>
                  <a:pt x="705848" y="1411696"/>
                </a:lnTo>
                <a:lnTo>
                  <a:pt x="657521" y="1410068"/>
                </a:lnTo>
                <a:lnTo>
                  <a:pt x="610069" y="1405253"/>
                </a:lnTo>
                <a:lnTo>
                  <a:pt x="563595" y="1397356"/>
                </a:lnTo>
                <a:lnTo>
                  <a:pt x="518206" y="1386483"/>
                </a:lnTo>
                <a:lnTo>
                  <a:pt x="474005" y="1372738"/>
                </a:lnTo>
                <a:lnTo>
                  <a:pt x="431100" y="1356228"/>
                </a:lnTo>
                <a:lnTo>
                  <a:pt x="389594" y="1337056"/>
                </a:lnTo>
                <a:lnTo>
                  <a:pt x="349593" y="1315328"/>
                </a:lnTo>
                <a:lnTo>
                  <a:pt x="311201" y="1291149"/>
                </a:lnTo>
                <a:lnTo>
                  <a:pt x="274525" y="1264624"/>
                </a:lnTo>
                <a:lnTo>
                  <a:pt x="239669" y="1235859"/>
                </a:lnTo>
                <a:lnTo>
                  <a:pt x="206738" y="1204958"/>
                </a:lnTo>
                <a:lnTo>
                  <a:pt x="175837" y="1172027"/>
                </a:lnTo>
                <a:lnTo>
                  <a:pt x="147072" y="1137171"/>
                </a:lnTo>
                <a:lnTo>
                  <a:pt x="120547" y="1100495"/>
                </a:lnTo>
                <a:lnTo>
                  <a:pt x="96369" y="1062103"/>
                </a:lnTo>
                <a:lnTo>
                  <a:pt x="74641" y="1022102"/>
                </a:lnTo>
                <a:lnTo>
                  <a:pt x="55469" y="980596"/>
                </a:lnTo>
                <a:lnTo>
                  <a:pt x="38958" y="937691"/>
                </a:lnTo>
                <a:lnTo>
                  <a:pt x="25213" y="893491"/>
                </a:lnTo>
                <a:lnTo>
                  <a:pt x="14340" y="848101"/>
                </a:lnTo>
                <a:lnTo>
                  <a:pt x="6443" y="801628"/>
                </a:lnTo>
                <a:lnTo>
                  <a:pt x="1628" y="754175"/>
                </a:lnTo>
                <a:lnTo>
                  <a:pt x="0" y="705848"/>
                </a:lnTo>
                <a:lnTo>
                  <a:pt x="1628" y="657521"/>
                </a:lnTo>
                <a:lnTo>
                  <a:pt x="6443" y="610069"/>
                </a:lnTo>
                <a:lnTo>
                  <a:pt x="14340" y="563595"/>
                </a:lnTo>
                <a:lnTo>
                  <a:pt x="25213" y="518206"/>
                </a:lnTo>
                <a:lnTo>
                  <a:pt x="38958" y="474005"/>
                </a:lnTo>
                <a:lnTo>
                  <a:pt x="55469" y="431100"/>
                </a:lnTo>
                <a:lnTo>
                  <a:pt x="74641" y="389594"/>
                </a:lnTo>
                <a:lnTo>
                  <a:pt x="96369" y="349593"/>
                </a:lnTo>
                <a:lnTo>
                  <a:pt x="120547" y="311201"/>
                </a:lnTo>
                <a:lnTo>
                  <a:pt x="147072" y="274525"/>
                </a:lnTo>
                <a:lnTo>
                  <a:pt x="175837" y="239669"/>
                </a:lnTo>
                <a:lnTo>
                  <a:pt x="206738" y="206738"/>
                </a:lnTo>
                <a:lnTo>
                  <a:pt x="239669" y="175837"/>
                </a:lnTo>
                <a:lnTo>
                  <a:pt x="274525" y="147072"/>
                </a:lnTo>
                <a:lnTo>
                  <a:pt x="311201" y="120547"/>
                </a:lnTo>
                <a:lnTo>
                  <a:pt x="349593" y="96369"/>
                </a:lnTo>
                <a:lnTo>
                  <a:pt x="389594" y="74641"/>
                </a:lnTo>
                <a:lnTo>
                  <a:pt x="431100" y="55469"/>
                </a:lnTo>
                <a:lnTo>
                  <a:pt x="474005" y="38958"/>
                </a:lnTo>
                <a:lnTo>
                  <a:pt x="518206" y="25213"/>
                </a:lnTo>
                <a:lnTo>
                  <a:pt x="563595" y="14340"/>
                </a:lnTo>
                <a:lnTo>
                  <a:pt x="610069" y="6443"/>
                </a:lnTo>
                <a:lnTo>
                  <a:pt x="657521" y="1628"/>
                </a:lnTo>
                <a:lnTo>
                  <a:pt x="705848" y="0"/>
                </a:lnTo>
                <a:lnTo>
                  <a:pt x="10925986" y="0"/>
                </a:lnTo>
                <a:lnTo>
                  <a:pt x="10974313" y="1628"/>
                </a:lnTo>
                <a:lnTo>
                  <a:pt x="11021766" y="6443"/>
                </a:lnTo>
                <a:lnTo>
                  <a:pt x="11068239" y="14340"/>
                </a:lnTo>
                <a:lnTo>
                  <a:pt x="11113629" y="25213"/>
                </a:lnTo>
                <a:lnTo>
                  <a:pt x="11157829" y="38958"/>
                </a:lnTo>
                <a:lnTo>
                  <a:pt x="11200734" y="55469"/>
                </a:lnTo>
                <a:lnTo>
                  <a:pt x="11242240" y="74641"/>
                </a:lnTo>
                <a:lnTo>
                  <a:pt x="11282241" y="96369"/>
                </a:lnTo>
                <a:lnTo>
                  <a:pt x="11320633" y="120547"/>
                </a:lnTo>
                <a:lnTo>
                  <a:pt x="11357309" y="147072"/>
                </a:lnTo>
                <a:lnTo>
                  <a:pt x="11392165" y="175837"/>
                </a:lnTo>
                <a:lnTo>
                  <a:pt x="11425096" y="206738"/>
                </a:lnTo>
                <a:lnTo>
                  <a:pt x="11455997" y="239669"/>
                </a:lnTo>
                <a:lnTo>
                  <a:pt x="11484762" y="274525"/>
                </a:lnTo>
                <a:lnTo>
                  <a:pt x="11511287" y="311201"/>
                </a:lnTo>
                <a:lnTo>
                  <a:pt x="11535466" y="349593"/>
                </a:lnTo>
                <a:lnTo>
                  <a:pt x="11557194" y="389594"/>
                </a:lnTo>
                <a:lnTo>
                  <a:pt x="11576366" y="431100"/>
                </a:lnTo>
                <a:lnTo>
                  <a:pt x="11592876" y="474005"/>
                </a:lnTo>
                <a:lnTo>
                  <a:pt x="11606621" y="518206"/>
                </a:lnTo>
                <a:lnTo>
                  <a:pt x="11617494" y="563595"/>
                </a:lnTo>
                <a:lnTo>
                  <a:pt x="11625391" y="610069"/>
                </a:lnTo>
                <a:lnTo>
                  <a:pt x="11629956" y="655058"/>
                </a:lnTo>
                <a:lnTo>
                  <a:pt x="11629956" y="756638"/>
                </a:lnTo>
                <a:lnTo>
                  <a:pt x="11625391" y="801628"/>
                </a:lnTo>
                <a:lnTo>
                  <a:pt x="11617494" y="848101"/>
                </a:lnTo>
                <a:lnTo>
                  <a:pt x="11606621" y="893491"/>
                </a:lnTo>
                <a:lnTo>
                  <a:pt x="11592876" y="937691"/>
                </a:lnTo>
                <a:lnTo>
                  <a:pt x="11576366" y="980596"/>
                </a:lnTo>
                <a:lnTo>
                  <a:pt x="11557194" y="1022102"/>
                </a:lnTo>
                <a:lnTo>
                  <a:pt x="11535466" y="1062103"/>
                </a:lnTo>
                <a:lnTo>
                  <a:pt x="11511287" y="1100495"/>
                </a:lnTo>
                <a:lnTo>
                  <a:pt x="11484762" y="1137171"/>
                </a:lnTo>
                <a:lnTo>
                  <a:pt x="11455997" y="1172027"/>
                </a:lnTo>
                <a:lnTo>
                  <a:pt x="11425096" y="1204958"/>
                </a:lnTo>
                <a:lnTo>
                  <a:pt x="11392165" y="1235859"/>
                </a:lnTo>
                <a:lnTo>
                  <a:pt x="11357309" y="1264624"/>
                </a:lnTo>
                <a:lnTo>
                  <a:pt x="11320633" y="1291149"/>
                </a:lnTo>
                <a:lnTo>
                  <a:pt x="11282241" y="1315328"/>
                </a:lnTo>
                <a:lnTo>
                  <a:pt x="11242240" y="1337056"/>
                </a:lnTo>
                <a:lnTo>
                  <a:pt x="11200734" y="1356228"/>
                </a:lnTo>
                <a:lnTo>
                  <a:pt x="11157829" y="1372738"/>
                </a:lnTo>
                <a:lnTo>
                  <a:pt x="11113629" y="1386483"/>
                </a:lnTo>
                <a:lnTo>
                  <a:pt x="11068239" y="1397356"/>
                </a:lnTo>
                <a:lnTo>
                  <a:pt x="11021766" y="1405253"/>
                </a:lnTo>
                <a:lnTo>
                  <a:pt x="10974313" y="1410068"/>
                </a:lnTo>
                <a:lnTo>
                  <a:pt x="10925986" y="1411696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pPr algn="ctr" rtl="0"/>
            <a:r>
              <a:rPr lang="ru-RU" sz="3600" b="1" dirty="0">
                <a:solidFill>
                  <a:schemeClr val="bg1"/>
                </a:solidFill>
                <a:latin typeface="+mn-lt"/>
              </a:rPr>
              <a:t>Средняя заработная плата (</a:t>
            </a:r>
            <a:r>
              <a:rPr lang="ru-RU" sz="3600" b="1" dirty="0" err="1">
                <a:solidFill>
                  <a:schemeClr val="bg1"/>
                </a:solidFill>
                <a:latin typeface="+mn-lt"/>
              </a:rPr>
              <a:t>тг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)</a:t>
            </a:r>
          </a:p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0" y="1"/>
            <a:ext cx="11630660" cy="863600"/>
          </a:xfrm>
          <a:custGeom>
            <a:avLst/>
            <a:gdLst/>
            <a:ahLst/>
            <a:cxnLst/>
            <a:rect l="l" t="t" r="r" b="b"/>
            <a:pathLst>
              <a:path w="11630660" h="863600">
                <a:moveTo>
                  <a:pt x="10925985" y="863274"/>
                </a:moveTo>
                <a:lnTo>
                  <a:pt x="705848" y="863274"/>
                </a:lnTo>
                <a:lnTo>
                  <a:pt x="647957" y="861844"/>
                </a:lnTo>
                <a:lnTo>
                  <a:pt x="591356" y="857625"/>
                </a:lnTo>
                <a:lnTo>
                  <a:pt x="536224" y="850730"/>
                </a:lnTo>
                <a:lnTo>
                  <a:pt x="482745" y="841269"/>
                </a:lnTo>
                <a:lnTo>
                  <a:pt x="431100" y="829354"/>
                </a:lnTo>
                <a:lnTo>
                  <a:pt x="381470" y="815096"/>
                </a:lnTo>
                <a:lnTo>
                  <a:pt x="334037" y="798605"/>
                </a:lnTo>
                <a:lnTo>
                  <a:pt x="288983" y="779993"/>
                </a:lnTo>
                <a:lnTo>
                  <a:pt x="246489" y="759372"/>
                </a:lnTo>
                <a:lnTo>
                  <a:pt x="206738" y="736851"/>
                </a:lnTo>
                <a:lnTo>
                  <a:pt x="169910" y="712542"/>
                </a:lnTo>
                <a:lnTo>
                  <a:pt x="136187" y="686556"/>
                </a:lnTo>
                <a:lnTo>
                  <a:pt x="105752" y="659005"/>
                </a:lnTo>
                <a:lnTo>
                  <a:pt x="78785" y="629999"/>
                </a:lnTo>
                <a:lnTo>
                  <a:pt x="55469" y="599650"/>
                </a:lnTo>
                <a:lnTo>
                  <a:pt x="20513" y="535364"/>
                </a:lnTo>
                <a:lnTo>
                  <a:pt x="2339" y="467038"/>
                </a:lnTo>
                <a:lnTo>
                  <a:pt x="0" y="431637"/>
                </a:lnTo>
                <a:lnTo>
                  <a:pt x="2339" y="396236"/>
                </a:lnTo>
                <a:lnTo>
                  <a:pt x="20513" y="327910"/>
                </a:lnTo>
                <a:lnTo>
                  <a:pt x="55469" y="263624"/>
                </a:lnTo>
                <a:lnTo>
                  <a:pt x="78785" y="233275"/>
                </a:lnTo>
                <a:lnTo>
                  <a:pt x="105752" y="204269"/>
                </a:lnTo>
                <a:lnTo>
                  <a:pt x="136187" y="176718"/>
                </a:lnTo>
                <a:lnTo>
                  <a:pt x="169910" y="150732"/>
                </a:lnTo>
                <a:lnTo>
                  <a:pt x="206738" y="126423"/>
                </a:lnTo>
                <a:lnTo>
                  <a:pt x="246489" y="103902"/>
                </a:lnTo>
                <a:lnTo>
                  <a:pt x="288983" y="83281"/>
                </a:lnTo>
                <a:lnTo>
                  <a:pt x="334037" y="64669"/>
                </a:lnTo>
                <a:lnTo>
                  <a:pt x="381470" y="48178"/>
                </a:lnTo>
                <a:lnTo>
                  <a:pt x="431100" y="33920"/>
                </a:lnTo>
                <a:lnTo>
                  <a:pt x="482745" y="22005"/>
                </a:lnTo>
                <a:lnTo>
                  <a:pt x="536224" y="12544"/>
                </a:lnTo>
                <a:lnTo>
                  <a:pt x="591356" y="5649"/>
                </a:lnTo>
                <a:lnTo>
                  <a:pt x="647957" y="1430"/>
                </a:lnTo>
                <a:lnTo>
                  <a:pt x="705848" y="0"/>
                </a:lnTo>
                <a:lnTo>
                  <a:pt x="10925985" y="0"/>
                </a:lnTo>
                <a:lnTo>
                  <a:pt x="10983875" y="1430"/>
                </a:lnTo>
                <a:lnTo>
                  <a:pt x="11040477" y="5649"/>
                </a:lnTo>
                <a:lnTo>
                  <a:pt x="11095608" y="12544"/>
                </a:lnTo>
                <a:lnTo>
                  <a:pt x="11149088" y="22005"/>
                </a:lnTo>
                <a:lnTo>
                  <a:pt x="11200733" y="33920"/>
                </a:lnTo>
                <a:lnTo>
                  <a:pt x="11250363" y="48178"/>
                </a:lnTo>
                <a:lnTo>
                  <a:pt x="11297796" y="64669"/>
                </a:lnTo>
                <a:lnTo>
                  <a:pt x="11342850" y="83281"/>
                </a:lnTo>
                <a:lnTo>
                  <a:pt x="11385343" y="103902"/>
                </a:lnTo>
                <a:lnTo>
                  <a:pt x="11425095" y="126423"/>
                </a:lnTo>
                <a:lnTo>
                  <a:pt x="11461923" y="150732"/>
                </a:lnTo>
                <a:lnTo>
                  <a:pt x="11495646" y="176718"/>
                </a:lnTo>
                <a:lnTo>
                  <a:pt x="11526081" y="204269"/>
                </a:lnTo>
                <a:lnTo>
                  <a:pt x="11553048" y="233275"/>
                </a:lnTo>
                <a:lnTo>
                  <a:pt x="11576364" y="263624"/>
                </a:lnTo>
                <a:lnTo>
                  <a:pt x="11611320" y="327910"/>
                </a:lnTo>
                <a:lnTo>
                  <a:pt x="11629494" y="396236"/>
                </a:lnTo>
                <a:lnTo>
                  <a:pt x="11630607" y="413078"/>
                </a:lnTo>
                <a:lnTo>
                  <a:pt x="11630607" y="450196"/>
                </a:lnTo>
                <a:lnTo>
                  <a:pt x="11622595" y="501651"/>
                </a:lnTo>
                <a:lnTo>
                  <a:pt x="11595849" y="568068"/>
                </a:lnTo>
                <a:lnTo>
                  <a:pt x="11553048" y="629999"/>
                </a:lnTo>
                <a:lnTo>
                  <a:pt x="11526081" y="659005"/>
                </a:lnTo>
                <a:lnTo>
                  <a:pt x="11495646" y="686556"/>
                </a:lnTo>
                <a:lnTo>
                  <a:pt x="11461923" y="712542"/>
                </a:lnTo>
                <a:lnTo>
                  <a:pt x="11425095" y="736851"/>
                </a:lnTo>
                <a:lnTo>
                  <a:pt x="11385343" y="759372"/>
                </a:lnTo>
                <a:lnTo>
                  <a:pt x="11342850" y="779993"/>
                </a:lnTo>
                <a:lnTo>
                  <a:pt x="11297796" y="798605"/>
                </a:lnTo>
                <a:lnTo>
                  <a:pt x="11250363" y="815096"/>
                </a:lnTo>
                <a:lnTo>
                  <a:pt x="11200733" y="829354"/>
                </a:lnTo>
                <a:lnTo>
                  <a:pt x="11149088" y="841269"/>
                </a:lnTo>
                <a:lnTo>
                  <a:pt x="11095608" y="850730"/>
                </a:lnTo>
                <a:lnTo>
                  <a:pt x="11040477" y="857625"/>
                </a:lnTo>
                <a:lnTo>
                  <a:pt x="10983875" y="861844"/>
                </a:lnTo>
                <a:lnTo>
                  <a:pt x="10925985" y="863274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r>
              <a:rPr lang="ru-RU" sz="3900" b="1" dirty="0">
                <a:solidFill>
                  <a:schemeClr val="bg1"/>
                </a:solidFill>
                <a:latin typeface="+mn-lt"/>
              </a:rPr>
              <a:t>  Эффективность работы Центра</a:t>
            </a:r>
            <a:endParaRPr sz="39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786019" y="7500956"/>
            <a:ext cx="11158562" cy="2000264"/>
          </a:xfrm>
          <a:prstGeom prst="rect">
            <a:avLst/>
          </a:prstGeom>
        </p:spPr>
        <p:txBody>
          <a:bodyPr wrap="none" lIns="91439" tIns="45719" rIns="91439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b="1" dirty="0" smtClean="0"/>
              <a:t>	</a:t>
            </a:r>
            <a:r>
              <a:rPr lang="ru-RU" sz="2400" b="1" dirty="0" smtClean="0"/>
              <a:t>За </a:t>
            </a:r>
            <a:r>
              <a:rPr lang="ru-RU" sz="2400" b="1" dirty="0" smtClean="0"/>
              <a:t>2024 год  средняя заработная плата у сотрудников  составила 347 285 </a:t>
            </a:r>
            <a:r>
              <a:rPr lang="ru-RU" sz="2400" b="1" dirty="0" err="1" smtClean="0"/>
              <a:t>тг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По сравнению с 2023 годом у врачей увеличена на 3 </a:t>
            </a:r>
            <a:r>
              <a:rPr lang="ru-RU" sz="2400" b="1" dirty="0" err="1" smtClean="0"/>
              <a:t>тыс.тг</a:t>
            </a:r>
            <a:r>
              <a:rPr lang="ru-RU" sz="2400" b="1" dirty="0" smtClean="0"/>
              <a:t> .,</a:t>
            </a:r>
          </a:p>
          <a:p>
            <a:r>
              <a:rPr lang="ru-RU" sz="2400" b="1" dirty="0"/>
              <a:t>у</a:t>
            </a:r>
            <a:r>
              <a:rPr lang="ru-RU" sz="2400" b="1" dirty="0" smtClean="0"/>
              <a:t> среднего медицинского персонала и прочего персонала  увеличена на  4 </a:t>
            </a:r>
            <a:r>
              <a:rPr lang="ru-RU" sz="2400" b="1" dirty="0" err="1" smtClean="0"/>
              <a:t>тыс.тг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785755" y="2786047"/>
          <a:ext cx="1550204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214279"/>
            <a:ext cx="11630660" cy="863600"/>
          </a:xfrm>
          <a:custGeom>
            <a:avLst/>
            <a:gdLst/>
            <a:ahLst/>
            <a:cxnLst/>
            <a:rect l="l" t="t" r="r" b="b"/>
            <a:pathLst>
              <a:path w="11630660" h="863600">
                <a:moveTo>
                  <a:pt x="10925985" y="863274"/>
                </a:moveTo>
                <a:lnTo>
                  <a:pt x="705848" y="863274"/>
                </a:lnTo>
                <a:lnTo>
                  <a:pt x="647957" y="861844"/>
                </a:lnTo>
                <a:lnTo>
                  <a:pt x="591356" y="857625"/>
                </a:lnTo>
                <a:lnTo>
                  <a:pt x="536224" y="850730"/>
                </a:lnTo>
                <a:lnTo>
                  <a:pt x="482745" y="841269"/>
                </a:lnTo>
                <a:lnTo>
                  <a:pt x="431100" y="829354"/>
                </a:lnTo>
                <a:lnTo>
                  <a:pt x="381470" y="815096"/>
                </a:lnTo>
                <a:lnTo>
                  <a:pt x="334037" y="798605"/>
                </a:lnTo>
                <a:lnTo>
                  <a:pt x="288983" y="779993"/>
                </a:lnTo>
                <a:lnTo>
                  <a:pt x="246489" y="759372"/>
                </a:lnTo>
                <a:lnTo>
                  <a:pt x="206738" y="736851"/>
                </a:lnTo>
                <a:lnTo>
                  <a:pt x="169910" y="712542"/>
                </a:lnTo>
                <a:lnTo>
                  <a:pt x="136187" y="686556"/>
                </a:lnTo>
                <a:lnTo>
                  <a:pt x="105752" y="659005"/>
                </a:lnTo>
                <a:lnTo>
                  <a:pt x="78785" y="629999"/>
                </a:lnTo>
                <a:lnTo>
                  <a:pt x="55469" y="599650"/>
                </a:lnTo>
                <a:lnTo>
                  <a:pt x="20513" y="535364"/>
                </a:lnTo>
                <a:lnTo>
                  <a:pt x="2339" y="467038"/>
                </a:lnTo>
                <a:lnTo>
                  <a:pt x="0" y="431637"/>
                </a:lnTo>
                <a:lnTo>
                  <a:pt x="2339" y="396236"/>
                </a:lnTo>
                <a:lnTo>
                  <a:pt x="20513" y="327910"/>
                </a:lnTo>
                <a:lnTo>
                  <a:pt x="55469" y="263624"/>
                </a:lnTo>
                <a:lnTo>
                  <a:pt x="78785" y="233275"/>
                </a:lnTo>
                <a:lnTo>
                  <a:pt x="105752" y="204269"/>
                </a:lnTo>
                <a:lnTo>
                  <a:pt x="136187" y="176718"/>
                </a:lnTo>
                <a:lnTo>
                  <a:pt x="169910" y="150732"/>
                </a:lnTo>
                <a:lnTo>
                  <a:pt x="206738" y="126423"/>
                </a:lnTo>
                <a:lnTo>
                  <a:pt x="246489" y="103902"/>
                </a:lnTo>
                <a:lnTo>
                  <a:pt x="288983" y="83281"/>
                </a:lnTo>
                <a:lnTo>
                  <a:pt x="334037" y="64669"/>
                </a:lnTo>
                <a:lnTo>
                  <a:pt x="381470" y="48178"/>
                </a:lnTo>
                <a:lnTo>
                  <a:pt x="431100" y="33920"/>
                </a:lnTo>
                <a:lnTo>
                  <a:pt x="482745" y="22005"/>
                </a:lnTo>
                <a:lnTo>
                  <a:pt x="536224" y="12544"/>
                </a:lnTo>
                <a:lnTo>
                  <a:pt x="591356" y="5649"/>
                </a:lnTo>
                <a:lnTo>
                  <a:pt x="647957" y="1430"/>
                </a:lnTo>
                <a:lnTo>
                  <a:pt x="705848" y="0"/>
                </a:lnTo>
                <a:lnTo>
                  <a:pt x="10925985" y="0"/>
                </a:lnTo>
                <a:lnTo>
                  <a:pt x="10983875" y="1430"/>
                </a:lnTo>
                <a:lnTo>
                  <a:pt x="11040477" y="5649"/>
                </a:lnTo>
                <a:lnTo>
                  <a:pt x="11095608" y="12544"/>
                </a:lnTo>
                <a:lnTo>
                  <a:pt x="11149088" y="22005"/>
                </a:lnTo>
                <a:lnTo>
                  <a:pt x="11200733" y="33920"/>
                </a:lnTo>
                <a:lnTo>
                  <a:pt x="11250363" y="48178"/>
                </a:lnTo>
                <a:lnTo>
                  <a:pt x="11297796" y="64669"/>
                </a:lnTo>
                <a:lnTo>
                  <a:pt x="11342850" y="83281"/>
                </a:lnTo>
                <a:lnTo>
                  <a:pt x="11385343" y="103902"/>
                </a:lnTo>
                <a:lnTo>
                  <a:pt x="11425095" y="126423"/>
                </a:lnTo>
                <a:lnTo>
                  <a:pt x="11461923" y="150732"/>
                </a:lnTo>
                <a:lnTo>
                  <a:pt x="11495646" y="176718"/>
                </a:lnTo>
                <a:lnTo>
                  <a:pt x="11526081" y="204269"/>
                </a:lnTo>
                <a:lnTo>
                  <a:pt x="11553048" y="233275"/>
                </a:lnTo>
                <a:lnTo>
                  <a:pt x="11576364" y="263624"/>
                </a:lnTo>
                <a:lnTo>
                  <a:pt x="11611320" y="327910"/>
                </a:lnTo>
                <a:lnTo>
                  <a:pt x="11629494" y="396236"/>
                </a:lnTo>
                <a:lnTo>
                  <a:pt x="11630607" y="413078"/>
                </a:lnTo>
                <a:lnTo>
                  <a:pt x="11630607" y="450196"/>
                </a:lnTo>
                <a:lnTo>
                  <a:pt x="11622595" y="501651"/>
                </a:lnTo>
                <a:lnTo>
                  <a:pt x="11595849" y="568068"/>
                </a:lnTo>
                <a:lnTo>
                  <a:pt x="11553048" y="629999"/>
                </a:lnTo>
                <a:lnTo>
                  <a:pt x="11526081" y="659005"/>
                </a:lnTo>
                <a:lnTo>
                  <a:pt x="11495646" y="686556"/>
                </a:lnTo>
                <a:lnTo>
                  <a:pt x="11461923" y="712542"/>
                </a:lnTo>
                <a:lnTo>
                  <a:pt x="11425095" y="736851"/>
                </a:lnTo>
                <a:lnTo>
                  <a:pt x="11385343" y="759372"/>
                </a:lnTo>
                <a:lnTo>
                  <a:pt x="11342850" y="779993"/>
                </a:lnTo>
                <a:lnTo>
                  <a:pt x="11297796" y="798605"/>
                </a:lnTo>
                <a:lnTo>
                  <a:pt x="11250363" y="815096"/>
                </a:lnTo>
                <a:lnTo>
                  <a:pt x="11200733" y="829354"/>
                </a:lnTo>
                <a:lnTo>
                  <a:pt x="11149088" y="841269"/>
                </a:lnTo>
                <a:lnTo>
                  <a:pt x="11095608" y="850730"/>
                </a:lnTo>
                <a:lnTo>
                  <a:pt x="11040477" y="857625"/>
                </a:lnTo>
                <a:lnTo>
                  <a:pt x="10983875" y="861844"/>
                </a:lnTo>
                <a:lnTo>
                  <a:pt x="10925985" y="863274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r>
              <a:rPr lang="ru-RU" sz="3900" b="1" dirty="0">
                <a:solidFill>
                  <a:schemeClr val="bg1"/>
                </a:solidFill>
                <a:latin typeface="+mn-lt"/>
              </a:rPr>
              <a:t>         Эффективность работы Центра</a:t>
            </a:r>
            <a:endParaRPr sz="39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786018" y="7429516"/>
            <a:ext cx="11201390" cy="2214578"/>
          </a:xfrm>
          <a:prstGeom prst="rect">
            <a:avLst/>
          </a:prstGeom>
        </p:spPr>
        <p:txBody>
          <a:bodyPr wrap="none" lIns="91439" tIns="45719" rIns="91439" bIns="45719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300" dirty="0" smtClean="0"/>
              <a:t>	</a:t>
            </a:r>
            <a:r>
              <a:rPr lang="ru-RU" sz="2400" b="1" dirty="0" smtClean="0"/>
              <a:t>Дифференцированная оплата в 2024 году составила</a:t>
            </a:r>
          </a:p>
          <a:p>
            <a:pPr algn="just"/>
            <a:r>
              <a:rPr lang="ru-RU" sz="2400" b="1" dirty="0" smtClean="0"/>
              <a:t>  около 10% от поступления финансовых средств государственного </a:t>
            </a:r>
            <a:r>
              <a:rPr lang="ru-RU" sz="2400" b="1" dirty="0" smtClean="0"/>
              <a:t>заказа.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643143" y="2285981"/>
          <a:ext cx="11072890" cy="485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2"/>
          <p:cNvSpPr/>
          <p:nvPr/>
        </p:nvSpPr>
        <p:spPr>
          <a:xfrm>
            <a:off x="2714580" y="1357288"/>
            <a:ext cx="11630660" cy="863600"/>
          </a:xfrm>
          <a:custGeom>
            <a:avLst/>
            <a:gdLst/>
            <a:ahLst/>
            <a:cxnLst/>
            <a:rect l="l" t="t" r="r" b="b"/>
            <a:pathLst>
              <a:path w="11630660" h="863600">
                <a:moveTo>
                  <a:pt x="10925985" y="863274"/>
                </a:moveTo>
                <a:lnTo>
                  <a:pt x="705848" y="863274"/>
                </a:lnTo>
                <a:lnTo>
                  <a:pt x="647957" y="861844"/>
                </a:lnTo>
                <a:lnTo>
                  <a:pt x="591356" y="857625"/>
                </a:lnTo>
                <a:lnTo>
                  <a:pt x="536224" y="850730"/>
                </a:lnTo>
                <a:lnTo>
                  <a:pt x="482745" y="841269"/>
                </a:lnTo>
                <a:lnTo>
                  <a:pt x="431100" y="829354"/>
                </a:lnTo>
                <a:lnTo>
                  <a:pt x="381470" y="815096"/>
                </a:lnTo>
                <a:lnTo>
                  <a:pt x="334037" y="798605"/>
                </a:lnTo>
                <a:lnTo>
                  <a:pt x="288983" y="779993"/>
                </a:lnTo>
                <a:lnTo>
                  <a:pt x="246489" y="759372"/>
                </a:lnTo>
                <a:lnTo>
                  <a:pt x="206738" y="736851"/>
                </a:lnTo>
                <a:lnTo>
                  <a:pt x="169910" y="712542"/>
                </a:lnTo>
                <a:lnTo>
                  <a:pt x="136187" y="686556"/>
                </a:lnTo>
                <a:lnTo>
                  <a:pt x="105752" y="659005"/>
                </a:lnTo>
                <a:lnTo>
                  <a:pt x="78785" y="629999"/>
                </a:lnTo>
                <a:lnTo>
                  <a:pt x="55469" y="599650"/>
                </a:lnTo>
                <a:lnTo>
                  <a:pt x="20513" y="535364"/>
                </a:lnTo>
                <a:lnTo>
                  <a:pt x="2339" y="467038"/>
                </a:lnTo>
                <a:lnTo>
                  <a:pt x="0" y="431637"/>
                </a:lnTo>
                <a:lnTo>
                  <a:pt x="2339" y="396236"/>
                </a:lnTo>
                <a:lnTo>
                  <a:pt x="20513" y="327910"/>
                </a:lnTo>
                <a:lnTo>
                  <a:pt x="55469" y="263624"/>
                </a:lnTo>
                <a:lnTo>
                  <a:pt x="78785" y="233275"/>
                </a:lnTo>
                <a:lnTo>
                  <a:pt x="105752" y="204269"/>
                </a:lnTo>
                <a:lnTo>
                  <a:pt x="136187" y="176718"/>
                </a:lnTo>
                <a:lnTo>
                  <a:pt x="169910" y="150732"/>
                </a:lnTo>
                <a:lnTo>
                  <a:pt x="206738" y="126423"/>
                </a:lnTo>
                <a:lnTo>
                  <a:pt x="246489" y="103902"/>
                </a:lnTo>
                <a:lnTo>
                  <a:pt x="288983" y="83281"/>
                </a:lnTo>
                <a:lnTo>
                  <a:pt x="334037" y="64669"/>
                </a:lnTo>
                <a:lnTo>
                  <a:pt x="381470" y="48178"/>
                </a:lnTo>
                <a:lnTo>
                  <a:pt x="431100" y="33920"/>
                </a:lnTo>
                <a:lnTo>
                  <a:pt x="482745" y="22005"/>
                </a:lnTo>
                <a:lnTo>
                  <a:pt x="536224" y="12544"/>
                </a:lnTo>
                <a:lnTo>
                  <a:pt x="591356" y="5649"/>
                </a:lnTo>
                <a:lnTo>
                  <a:pt x="647957" y="1430"/>
                </a:lnTo>
                <a:lnTo>
                  <a:pt x="705848" y="0"/>
                </a:lnTo>
                <a:lnTo>
                  <a:pt x="10925985" y="0"/>
                </a:lnTo>
                <a:lnTo>
                  <a:pt x="10983875" y="1430"/>
                </a:lnTo>
                <a:lnTo>
                  <a:pt x="11040477" y="5649"/>
                </a:lnTo>
                <a:lnTo>
                  <a:pt x="11095608" y="12544"/>
                </a:lnTo>
                <a:lnTo>
                  <a:pt x="11149088" y="22005"/>
                </a:lnTo>
                <a:lnTo>
                  <a:pt x="11200733" y="33920"/>
                </a:lnTo>
                <a:lnTo>
                  <a:pt x="11250363" y="48178"/>
                </a:lnTo>
                <a:lnTo>
                  <a:pt x="11297796" y="64669"/>
                </a:lnTo>
                <a:lnTo>
                  <a:pt x="11342850" y="83281"/>
                </a:lnTo>
                <a:lnTo>
                  <a:pt x="11385343" y="103902"/>
                </a:lnTo>
                <a:lnTo>
                  <a:pt x="11425095" y="126423"/>
                </a:lnTo>
                <a:lnTo>
                  <a:pt x="11461923" y="150732"/>
                </a:lnTo>
                <a:lnTo>
                  <a:pt x="11495646" y="176718"/>
                </a:lnTo>
                <a:lnTo>
                  <a:pt x="11526081" y="204269"/>
                </a:lnTo>
                <a:lnTo>
                  <a:pt x="11553048" y="233275"/>
                </a:lnTo>
                <a:lnTo>
                  <a:pt x="11576364" y="263624"/>
                </a:lnTo>
                <a:lnTo>
                  <a:pt x="11611320" y="327910"/>
                </a:lnTo>
                <a:lnTo>
                  <a:pt x="11629494" y="396236"/>
                </a:lnTo>
                <a:lnTo>
                  <a:pt x="11630607" y="413078"/>
                </a:lnTo>
                <a:lnTo>
                  <a:pt x="11630607" y="450196"/>
                </a:lnTo>
                <a:lnTo>
                  <a:pt x="11622595" y="501651"/>
                </a:lnTo>
                <a:lnTo>
                  <a:pt x="11595849" y="568068"/>
                </a:lnTo>
                <a:lnTo>
                  <a:pt x="11553048" y="629999"/>
                </a:lnTo>
                <a:lnTo>
                  <a:pt x="11526081" y="659005"/>
                </a:lnTo>
                <a:lnTo>
                  <a:pt x="11495646" y="686556"/>
                </a:lnTo>
                <a:lnTo>
                  <a:pt x="11461923" y="712542"/>
                </a:lnTo>
                <a:lnTo>
                  <a:pt x="11425095" y="736851"/>
                </a:lnTo>
                <a:lnTo>
                  <a:pt x="11385343" y="759372"/>
                </a:lnTo>
                <a:lnTo>
                  <a:pt x="11342850" y="779993"/>
                </a:lnTo>
                <a:lnTo>
                  <a:pt x="11297796" y="798605"/>
                </a:lnTo>
                <a:lnTo>
                  <a:pt x="11250363" y="815096"/>
                </a:lnTo>
                <a:lnTo>
                  <a:pt x="11200733" y="829354"/>
                </a:lnTo>
                <a:lnTo>
                  <a:pt x="11149088" y="841269"/>
                </a:lnTo>
                <a:lnTo>
                  <a:pt x="11095608" y="850730"/>
                </a:lnTo>
                <a:lnTo>
                  <a:pt x="11040477" y="857625"/>
                </a:lnTo>
                <a:lnTo>
                  <a:pt x="10983875" y="861844"/>
                </a:lnTo>
                <a:lnTo>
                  <a:pt x="10925985" y="863274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r>
              <a:rPr lang="ru-RU" sz="3900" b="1" dirty="0">
                <a:solidFill>
                  <a:schemeClr val="bg1"/>
                </a:solidFill>
                <a:latin typeface="+mn-lt"/>
              </a:rPr>
              <a:t>              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Дифференцированная оплата и премия</a:t>
            </a:r>
            <a:endParaRPr sz="3600" b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412" y="541616"/>
            <a:ext cx="11630660" cy="863600"/>
          </a:xfrm>
          <a:custGeom>
            <a:avLst/>
            <a:gdLst/>
            <a:ahLst/>
            <a:cxnLst/>
            <a:rect l="l" t="t" r="r" b="b"/>
            <a:pathLst>
              <a:path w="11630660" h="863600">
                <a:moveTo>
                  <a:pt x="10925985" y="863274"/>
                </a:moveTo>
                <a:lnTo>
                  <a:pt x="705848" y="863274"/>
                </a:lnTo>
                <a:lnTo>
                  <a:pt x="647957" y="861844"/>
                </a:lnTo>
                <a:lnTo>
                  <a:pt x="591356" y="857625"/>
                </a:lnTo>
                <a:lnTo>
                  <a:pt x="536224" y="850730"/>
                </a:lnTo>
                <a:lnTo>
                  <a:pt x="482745" y="841269"/>
                </a:lnTo>
                <a:lnTo>
                  <a:pt x="431100" y="829354"/>
                </a:lnTo>
                <a:lnTo>
                  <a:pt x="381470" y="815096"/>
                </a:lnTo>
                <a:lnTo>
                  <a:pt x="334037" y="798605"/>
                </a:lnTo>
                <a:lnTo>
                  <a:pt x="288983" y="779993"/>
                </a:lnTo>
                <a:lnTo>
                  <a:pt x="246489" y="759372"/>
                </a:lnTo>
                <a:lnTo>
                  <a:pt x="206738" y="736851"/>
                </a:lnTo>
                <a:lnTo>
                  <a:pt x="169910" y="712542"/>
                </a:lnTo>
                <a:lnTo>
                  <a:pt x="136187" y="686556"/>
                </a:lnTo>
                <a:lnTo>
                  <a:pt x="105752" y="659005"/>
                </a:lnTo>
                <a:lnTo>
                  <a:pt x="78785" y="629999"/>
                </a:lnTo>
                <a:lnTo>
                  <a:pt x="55469" y="599650"/>
                </a:lnTo>
                <a:lnTo>
                  <a:pt x="20513" y="535364"/>
                </a:lnTo>
                <a:lnTo>
                  <a:pt x="2339" y="467038"/>
                </a:lnTo>
                <a:lnTo>
                  <a:pt x="0" y="431637"/>
                </a:lnTo>
                <a:lnTo>
                  <a:pt x="2339" y="396236"/>
                </a:lnTo>
                <a:lnTo>
                  <a:pt x="20513" y="327910"/>
                </a:lnTo>
                <a:lnTo>
                  <a:pt x="55469" y="263624"/>
                </a:lnTo>
                <a:lnTo>
                  <a:pt x="78785" y="233275"/>
                </a:lnTo>
                <a:lnTo>
                  <a:pt x="105752" y="204269"/>
                </a:lnTo>
                <a:lnTo>
                  <a:pt x="136187" y="176718"/>
                </a:lnTo>
                <a:lnTo>
                  <a:pt x="169910" y="150732"/>
                </a:lnTo>
                <a:lnTo>
                  <a:pt x="206738" y="126423"/>
                </a:lnTo>
                <a:lnTo>
                  <a:pt x="246489" y="103902"/>
                </a:lnTo>
                <a:lnTo>
                  <a:pt x="288983" y="83281"/>
                </a:lnTo>
                <a:lnTo>
                  <a:pt x="334037" y="64669"/>
                </a:lnTo>
                <a:lnTo>
                  <a:pt x="381470" y="48178"/>
                </a:lnTo>
                <a:lnTo>
                  <a:pt x="431100" y="33920"/>
                </a:lnTo>
                <a:lnTo>
                  <a:pt x="482745" y="22005"/>
                </a:lnTo>
                <a:lnTo>
                  <a:pt x="536224" y="12544"/>
                </a:lnTo>
                <a:lnTo>
                  <a:pt x="591356" y="5649"/>
                </a:lnTo>
                <a:lnTo>
                  <a:pt x="647957" y="1430"/>
                </a:lnTo>
                <a:lnTo>
                  <a:pt x="705848" y="0"/>
                </a:lnTo>
                <a:lnTo>
                  <a:pt x="10925985" y="0"/>
                </a:lnTo>
                <a:lnTo>
                  <a:pt x="10983875" y="1430"/>
                </a:lnTo>
                <a:lnTo>
                  <a:pt x="11040477" y="5649"/>
                </a:lnTo>
                <a:lnTo>
                  <a:pt x="11095608" y="12544"/>
                </a:lnTo>
                <a:lnTo>
                  <a:pt x="11149088" y="22005"/>
                </a:lnTo>
                <a:lnTo>
                  <a:pt x="11200733" y="33920"/>
                </a:lnTo>
                <a:lnTo>
                  <a:pt x="11250363" y="48178"/>
                </a:lnTo>
                <a:lnTo>
                  <a:pt x="11297796" y="64669"/>
                </a:lnTo>
                <a:lnTo>
                  <a:pt x="11342850" y="83281"/>
                </a:lnTo>
                <a:lnTo>
                  <a:pt x="11385343" y="103902"/>
                </a:lnTo>
                <a:lnTo>
                  <a:pt x="11425095" y="126423"/>
                </a:lnTo>
                <a:lnTo>
                  <a:pt x="11461923" y="150732"/>
                </a:lnTo>
                <a:lnTo>
                  <a:pt x="11495646" y="176718"/>
                </a:lnTo>
                <a:lnTo>
                  <a:pt x="11526081" y="204269"/>
                </a:lnTo>
                <a:lnTo>
                  <a:pt x="11553048" y="233275"/>
                </a:lnTo>
                <a:lnTo>
                  <a:pt x="11576364" y="263624"/>
                </a:lnTo>
                <a:lnTo>
                  <a:pt x="11611320" y="327910"/>
                </a:lnTo>
                <a:lnTo>
                  <a:pt x="11629494" y="396236"/>
                </a:lnTo>
                <a:lnTo>
                  <a:pt x="11630607" y="413078"/>
                </a:lnTo>
                <a:lnTo>
                  <a:pt x="11630607" y="450196"/>
                </a:lnTo>
                <a:lnTo>
                  <a:pt x="11622595" y="501651"/>
                </a:lnTo>
                <a:lnTo>
                  <a:pt x="11595849" y="568068"/>
                </a:lnTo>
                <a:lnTo>
                  <a:pt x="11553048" y="629999"/>
                </a:lnTo>
                <a:lnTo>
                  <a:pt x="11526081" y="659005"/>
                </a:lnTo>
                <a:lnTo>
                  <a:pt x="11495646" y="686556"/>
                </a:lnTo>
                <a:lnTo>
                  <a:pt x="11461923" y="712542"/>
                </a:lnTo>
                <a:lnTo>
                  <a:pt x="11425095" y="736851"/>
                </a:lnTo>
                <a:lnTo>
                  <a:pt x="11385343" y="759372"/>
                </a:lnTo>
                <a:lnTo>
                  <a:pt x="11342850" y="779993"/>
                </a:lnTo>
                <a:lnTo>
                  <a:pt x="11297796" y="798605"/>
                </a:lnTo>
                <a:lnTo>
                  <a:pt x="11250363" y="815096"/>
                </a:lnTo>
                <a:lnTo>
                  <a:pt x="11200733" y="829354"/>
                </a:lnTo>
                <a:lnTo>
                  <a:pt x="11149088" y="841269"/>
                </a:lnTo>
                <a:lnTo>
                  <a:pt x="11095608" y="850730"/>
                </a:lnTo>
                <a:lnTo>
                  <a:pt x="11040477" y="857625"/>
                </a:lnTo>
                <a:lnTo>
                  <a:pt x="10983875" y="861844"/>
                </a:lnTo>
                <a:lnTo>
                  <a:pt x="10925985" y="863274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r>
              <a:rPr lang="ru-RU" sz="3900" b="1" dirty="0">
                <a:solidFill>
                  <a:schemeClr val="bg1"/>
                </a:solidFill>
                <a:latin typeface="+mn-lt"/>
              </a:rPr>
              <a:t>      Эффективность работы Центра</a:t>
            </a:r>
            <a:endParaRPr sz="39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59648" y="488062"/>
            <a:ext cx="1000124" cy="132397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3286084" y="2714609"/>
          <a:ext cx="1243021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2"/>
          <p:cNvSpPr/>
          <p:nvPr/>
        </p:nvSpPr>
        <p:spPr>
          <a:xfrm>
            <a:off x="3643274" y="1785916"/>
            <a:ext cx="11630660" cy="863600"/>
          </a:xfrm>
          <a:custGeom>
            <a:avLst/>
            <a:gdLst/>
            <a:ahLst/>
            <a:cxnLst/>
            <a:rect l="l" t="t" r="r" b="b"/>
            <a:pathLst>
              <a:path w="11630660" h="863600">
                <a:moveTo>
                  <a:pt x="10925985" y="863274"/>
                </a:moveTo>
                <a:lnTo>
                  <a:pt x="705848" y="863274"/>
                </a:lnTo>
                <a:lnTo>
                  <a:pt x="647957" y="861844"/>
                </a:lnTo>
                <a:lnTo>
                  <a:pt x="591356" y="857625"/>
                </a:lnTo>
                <a:lnTo>
                  <a:pt x="536224" y="850730"/>
                </a:lnTo>
                <a:lnTo>
                  <a:pt x="482745" y="841269"/>
                </a:lnTo>
                <a:lnTo>
                  <a:pt x="431100" y="829354"/>
                </a:lnTo>
                <a:lnTo>
                  <a:pt x="381470" y="815096"/>
                </a:lnTo>
                <a:lnTo>
                  <a:pt x="334037" y="798605"/>
                </a:lnTo>
                <a:lnTo>
                  <a:pt x="288983" y="779993"/>
                </a:lnTo>
                <a:lnTo>
                  <a:pt x="246489" y="759372"/>
                </a:lnTo>
                <a:lnTo>
                  <a:pt x="206738" y="736851"/>
                </a:lnTo>
                <a:lnTo>
                  <a:pt x="169910" y="712542"/>
                </a:lnTo>
                <a:lnTo>
                  <a:pt x="136187" y="686556"/>
                </a:lnTo>
                <a:lnTo>
                  <a:pt x="105752" y="659005"/>
                </a:lnTo>
                <a:lnTo>
                  <a:pt x="78785" y="629999"/>
                </a:lnTo>
                <a:lnTo>
                  <a:pt x="55469" y="599650"/>
                </a:lnTo>
                <a:lnTo>
                  <a:pt x="20513" y="535364"/>
                </a:lnTo>
                <a:lnTo>
                  <a:pt x="2339" y="467038"/>
                </a:lnTo>
                <a:lnTo>
                  <a:pt x="0" y="431637"/>
                </a:lnTo>
                <a:lnTo>
                  <a:pt x="2339" y="396236"/>
                </a:lnTo>
                <a:lnTo>
                  <a:pt x="20513" y="327910"/>
                </a:lnTo>
                <a:lnTo>
                  <a:pt x="55469" y="263624"/>
                </a:lnTo>
                <a:lnTo>
                  <a:pt x="78785" y="233275"/>
                </a:lnTo>
                <a:lnTo>
                  <a:pt x="105752" y="204269"/>
                </a:lnTo>
                <a:lnTo>
                  <a:pt x="136187" y="176718"/>
                </a:lnTo>
                <a:lnTo>
                  <a:pt x="169910" y="150732"/>
                </a:lnTo>
                <a:lnTo>
                  <a:pt x="206738" y="126423"/>
                </a:lnTo>
                <a:lnTo>
                  <a:pt x="246489" y="103902"/>
                </a:lnTo>
                <a:lnTo>
                  <a:pt x="288983" y="83281"/>
                </a:lnTo>
                <a:lnTo>
                  <a:pt x="334037" y="64669"/>
                </a:lnTo>
                <a:lnTo>
                  <a:pt x="381470" y="48178"/>
                </a:lnTo>
                <a:lnTo>
                  <a:pt x="431100" y="33920"/>
                </a:lnTo>
                <a:lnTo>
                  <a:pt x="482745" y="22005"/>
                </a:lnTo>
                <a:lnTo>
                  <a:pt x="536224" y="12544"/>
                </a:lnTo>
                <a:lnTo>
                  <a:pt x="591356" y="5649"/>
                </a:lnTo>
                <a:lnTo>
                  <a:pt x="647957" y="1430"/>
                </a:lnTo>
                <a:lnTo>
                  <a:pt x="705848" y="0"/>
                </a:lnTo>
                <a:lnTo>
                  <a:pt x="10925985" y="0"/>
                </a:lnTo>
                <a:lnTo>
                  <a:pt x="10983875" y="1430"/>
                </a:lnTo>
                <a:lnTo>
                  <a:pt x="11040477" y="5649"/>
                </a:lnTo>
                <a:lnTo>
                  <a:pt x="11095608" y="12544"/>
                </a:lnTo>
                <a:lnTo>
                  <a:pt x="11149088" y="22005"/>
                </a:lnTo>
                <a:lnTo>
                  <a:pt x="11200733" y="33920"/>
                </a:lnTo>
                <a:lnTo>
                  <a:pt x="11250363" y="48178"/>
                </a:lnTo>
                <a:lnTo>
                  <a:pt x="11297796" y="64669"/>
                </a:lnTo>
                <a:lnTo>
                  <a:pt x="11342850" y="83281"/>
                </a:lnTo>
                <a:lnTo>
                  <a:pt x="11385343" y="103902"/>
                </a:lnTo>
                <a:lnTo>
                  <a:pt x="11425095" y="126423"/>
                </a:lnTo>
                <a:lnTo>
                  <a:pt x="11461923" y="150732"/>
                </a:lnTo>
                <a:lnTo>
                  <a:pt x="11495646" y="176718"/>
                </a:lnTo>
                <a:lnTo>
                  <a:pt x="11526081" y="204269"/>
                </a:lnTo>
                <a:lnTo>
                  <a:pt x="11553048" y="233275"/>
                </a:lnTo>
                <a:lnTo>
                  <a:pt x="11576364" y="263624"/>
                </a:lnTo>
                <a:lnTo>
                  <a:pt x="11611320" y="327910"/>
                </a:lnTo>
                <a:lnTo>
                  <a:pt x="11629494" y="396236"/>
                </a:lnTo>
                <a:lnTo>
                  <a:pt x="11630607" y="413078"/>
                </a:lnTo>
                <a:lnTo>
                  <a:pt x="11630607" y="450196"/>
                </a:lnTo>
                <a:lnTo>
                  <a:pt x="11622595" y="501651"/>
                </a:lnTo>
                <a:lnTo>
                  <a:pt x="11595849" y="568068"/>
                </a:lnTo>
                <a:lnTo>
                  <a:pt x="11553048" y="629999"/>
                </a:lnTo>
                <a:lnTo>
                  <a:pt x="11526081" y="659005"/>
                </a:lnTo>
                <a:lnTo>
                  <a:pt x="11495646" y="686556"/>
                </a:lnTo>
                <a:lnTo>
                  <a:pt x="11461923" y="712542"/>
                </a:lnTo>
                <a:lnTo>
                  <a:pt x="11425095" y="736851"/>
                </a:lnTo>
                <a:lnTo>
                  <a:pt x="11385343" y="759372"/>
                </a:lnTo>
                <a:lnTo>
                  <a:pt x="11342850" y="779993"/>
                </a:lnTo>
                <a:lnTo>
                  <a:pt x="11297796" y="798605"/>
                </a:lnTo>
                <a:lnTo>
                  <a:pt x="11250363" y="815096"/>
                </a:lnTo>
                <a:lnTo>
                  <a:pt x="11200733" y="829354"/>
                </a:lnTo>
                <a:lnTo>
                  <a:pt x="11149088" y="841269"/>
                </a:lnTo>
                <a:lnTo>
                  <a:pt x="11095608" y="850730"/>
                </a:lnTo>
                <a:lnTo>
                  <a:pt x="11040477" y="857625"/>
                </a:lnTo>
                <a:lnTo>
                  <a:pt x="10983875" y="861844"/>
                </a:lnTo>
                <a:lnTo>
                  <a:pt x="10925985" y="863274"/>
                </a:lnTo>
                <a:close/>
              </a:path>
            </a:pathLst>
          </a:custGeom>
          <a:solidFill>
            <a:srgbClr val="41535C">
              <a:alpha val="89999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ru-RU" sz="3900" b="1" dirty="0">
                <a:solidFill>
                  <a:schemeClr val="bg1"/>
                </a:solidFill>
                <a:latin typeface="+mn-lt"/>
              </a:rPr>
              <a:t>      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Оснащенность медицинской техникой</a:t>
            </a:r>
            <a:endParaRPr sz="36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11" y="7500954"/>
            <a:ext cx="13930410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2300" b="1" dirty="0" smtClean="0">
                <a:latin typeface="+mn-lt"/>
              </a:rPr>
              <a:t>	</a:t>
            </a:r>
            <a:r>
              <a:rPr lang="ru-RU" sz="2400" b="1" dirty="0" smtClean="0">
                <a:latin typeface="+mn-lt"/>
              </a:rPr>
              <a:t>Снижение </a:t>
            </a:r>
            <a:r>
              <a:rPr lang="ru-RU" sz="2400" b="1" dirty="0">
                <a:latin typeface="+mn-lt"/>
              </a:rPr>
              <a:t>материальной оснащенности связано со списанием медицинского оборудования в связи с истечением срока эксплуатации и амортизационной </a:t>
            </a:r>
            <a:r>
              <a:rPr lang="ru-RU" sz="2400" b="1" dirty="0" smtClean="0">
                <a:latin typeface="+mn-lt"/>
              </a:rPr>
              <a:t>стоимости.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1019</Words>
  <Application>Microsoft Office PowerPoint</Application>
  <PresentationFormat>Произвольный</PresentationFormat>
  <Paragraphs>213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КГП на ПХВ «Центр детской неотложной медицинской помощи»  ДОКЛАДЧИК:  ДИРЕКТОР - А. СМАГУЛОВ  </vt:lpstr>
      <vt:lpstr>Деятельность Центра </vt:lpstr>
      <vt:lpstr>Слайд 3</vt:lpstr>
      <vt:lpstr>       Повышение квалификации сотрудников</vt:lpstr>
      <vt:lpstr>   Обучение сотрудников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Центр является клинической базой для ведущих медицинских учебных заведений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Смагулов А.М., копия</dc:title>
  <dc:creator>Zhanar  Kombaeva</dc:creator>
  <cp:keywords>DAF5dD32-zE,BACYLKC8XNM</cp:keywords>
  <cp:lastModifiedBy>User</cp:lastModifiedBy>
  <cp:revision>94</cp:revision>
  <dcterms:created xsi:type="dcterms:W3CDTF">2025-01-15T08:53:18Z</dcterms:created>
  <dcterms:modified xsi:type="dcterms:W3CDTF">2025-01-24T06:30:59Z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2024-02-05T00:00:00Z</vt:filetime>
  </property>
  <property fmtid="{D5CDD505-2E9C-101B-9397-08002B2CF9AE}" pid="3" name="Creator">
    <vt:lpwstr>Canva</vt:lpwstr>
  </property>
  <property fmtid="{D5CDD505-2E9C-101B-9397-08002B2CF9AE}" pid="4" name="LastSaved">
    <vt:filetime>2025-01-15T00:00:00Z</vt:filetime>
  </property>
  <property fmtid="{D5CDD505-2E9C-101B-9397-08002B2CF9AE}" pid="5" name="Producer">
    <vt:lpwstr>Canva</vt:lpwstr>
  </property>
</Properties>
</file>